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407" r:id="rId3"/>
    <p:sldId id="432" r:id="rId4"/>
    <p:sldId id="408" r:id="rId5"/>
    <p:sldId id="430" r:id="rId6"/>
    <p:sldId id="428" r:id="rId7"/>
    <p:sldId id="429" r:id="rId8"/>
    <p:sldId id="410" r:id="rId9"/>
    <p:sldId id="409" r:id="rId10"/>
    <p:sldId id="411" r:id="rId11"/>
    <p:sldId id="433" r:id="rId12"/>
    <p:sldId id="434" r:id="rId13"/>
    <p:sldId id="435" r:id="rId14"/>
    <p:sldId id="436" r:id="rId15"/>
    <p:sldId id="414" r:id="rId16"/>
    <p:sldId id="412" r:id="rId17"/>
    <p:sldId id="413" r:id="rId18"/>
    <p:sldId id="415" r:id="rId19"/>
    <p:sldId id="416" r:id="rId20"/>
    <p:sldId id="417" r:id="rId21"/>
    <p:sldId id="438" r:id="rId22"/>
    <p:sldId id="418" r:id="rId23"/>
    <p:sldId id="420" r:id="rId24"/>
    <p:sldId id="419" r:id="rId25"/>
    <p:sldId id="421" r:id="rId26"/>
    <p:sldId id="422" r:id="rId27"/>
    <p:sldId id="441" r:id="rId28"/>
    <p:sldId id="442" r:id="rId29"/>
    <p:sldId id="423" r:id="rId30"/>
    <p:sldId id="443" r:id="rId31"/>
    <p:sldId id="426" r:id="rId32"/>
    <p:sldId id="427" r:id="rId33"/>
    <p:sldId id="439" r:id="rId34"/>
    <p:sldId id="424" r:id="rId35"/>
    <p:sldId id="425" r:id="rId36"/>
    <p:sldId id="444" r:id="rId37"/>
    <p:sldId id="445" r:id="rId38"/>
    <p:sldId id="440" r:id="rId39"/>
    <p:sldId id="446" r:id="rId40"/>
    <p:sldId id="447" r:id="rId41"/>
    <p:sldId id="448" r:id="rId42"/>
    <p:sldId id="437" r:id="rId43"/>
    <p:sldId id="449" r:id="rId44"/>
    <p:sldId id="45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6654"/>
  </p:normalViewPr>
  <p:slideViewPr>
    <p:cSldViewPr snapToGrid="0" snapToObjects="1">
      <p:cViewPr varScale="1">
        <p:scale>
          <a:sx n="123" d="100"/>
          <a:sy n="123"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8/11/21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8/11/21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8/11/21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8/11/21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8/11/21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8/11/21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715000" cy="4157663"/>
          </a:xfrm>
        </p:spPr>
        <p:txBody>
          <a:bodyPr/>
          <a:lstStyle/>
          <a:p>
            <a:r>
              <a:rPr lang="en-US" sz="2400" dirty="0"/>
              <a:t>MSRE was a circulating fuel type, utilizing LiF-BeF</a:t>
            </a:r>
            <a:r>
              <a:rPr lang="en-US" sz="2400" baseline="-25000" dirty="0"/>
              <a:t>2</a:t>
            </a:r>
            <a:r>
              <a:rPr lang="en-US" sz="2400" dirty="0"/>
              <a:t>-ZrF</a:t>
            </a:r>
            <a:r>
              <a:rPr lang="en-US" sz="2400" baseline="-25000" dirty="0"/>
              <a:t>4</a:t>
            </a:r>
            <a:r>
              <a:rPr lang="en-US" sz="2400" dirty="0"/>
              <a:t>-UF</a:t>
            </a:r>
            <a:r>
              <a:rPr lang="en-US" sz="2400" baseline="-25000" dirty="0"/>
              <a:t>4</a:t>
            </a:r>
          </a:p>
          <a:p>
            <a:r>
              <a:rPr lang="en-US" sz="2400" dirty="0"/>
              <a:t>The secondary coolant salt was LiF-BeF</a:t>
            </a:r>
            <a:r>
              <a:rPr lang="en-US" sz="2400" baseline="-25000" dirty="0"/>
              <a:t>2 </a:t>
            </a:r>
            <a:r>
              <a:rPr lang="en-US" sz="2400" dirty="0"/>
              <a:t>(</a:t>
            </a:r>
            <a:r>
              <a:rPr lang="en-US" sz="2400" dirty="0" err="1"/>
              <a:t>FLiBe</a:t>
            </a:r>
            <a:r>
              <a:rPr lang="en-US" sz="2400" dirty="0"/>
              <a:t>), and the moderator was graphite</a:t>
            </a:r>
          </a:p>
          <a:p>
            <a:r>
              <a:rPr lang="en-US" sz="2400" dirty="0"/>
              <a:t>Salt-facing component were made of Hastelloy-N, which is a low chromium, nickel–molybdenum alloy</a:t>
            </a:r>
          </a:p>
        </p:txBody>
      </p:sp>
      <p:pic>
        <p:nvPicPr>
          <p:cNvPr id="5" name="Content Placeholder 4">
            <a:extLst>
              <a:ext uri="{FF2B5EF4-FFF2-40B4-BE49-F238E27FC236}">
                <a16:creationId xmlns:a16="http://schemas.microsoft.com/office/drawing/2014/main" id="{826BCD02-D8C0-F849-A65B-547A081B5B3A}"/>
              </a:ext>
            </a:extLst>
          </p:cNvPr>
          <p:cNvPicPr>
            <a:picLocks noGrp="1" noChangeAspect="1"/>
          </p:cNvPicPr>
          <p:nvPr>
            <p:ph sz="half" idx="2"/>
          </p:nvPr>
        </p:nvPicPr>
        <p:blipFill>
          <a:blip r:embed="rId2"/>
          <a:stretch>
            <a:fillRect/>
          </a:stretch>
        </p:blipFill>
        <p:spPr>
          <a:xfrm>
            <a:off x="6324600" y="2034381"/>
            <a:ext cx="5130800" cy="4025900"/>
          </a:xfrm>
          <a:prstGeom prst="rect">
            <a:avLst/>
          </a:prstGeom>
        </p:spPr>
      </p:pic>
    </p:spTree>
    <p:extLst>
      <p:ext uri="{BB962C8B-B14F-4D97-AF65-F5344CB8AC3E}">
        <p14:creationId xmlns:p14="http://schemas.microsoft.com/office/powerpoint/2010/main" val="122104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FA1-9CC8-2445-BC11-11D23AC71075}"/>
              </a:ext>
            </a:extLst>
          </p:cNvPr>
          <p:cNvSpPr>
            <a:spLocks noGrp="1"/>
          </p:cNvSpPr>
          <p:nvPr>
            <p:ph type="title"/>
          </p:nvPr>
        </p:nvSpPr>
        <p:spPr/>
        <p:txBody>
          <a:bodyPr/>
          <a:lstStyle/>
          <a:p>
            <a:r>
              <a:rPr lang="en-US" dirty="0"/>
              <a:t>Fuel and Coolant Salts</a:t>
            </a:r>
          </a:p>
        </p:txBody>
      </p:sp>
      <p:sp>
        <p:nvSpPr>
          <p:cNvPr id="3" name="Content Placeholder 2">
            <a:extLst>
              <a:ext uri="{FF2B5EF4-FFF2-40B4-BE49-F238E27FC236}">
                <a16:creationId xmlns:a16="http://schemas.microsoft.com/office/drawing/2014/main" id="{CB73C4F3-2E98-CD4A-93B9-1992630F2C0B}"/>
              </a:ext>
            </a:extLst>
          </p:cNvPr>
          <p:cNvSpPr>
            <a:spLocks noGrp="1"/>
          </p:cNvSpPr>
          <p:nvPr>
            <p:ph sz="half" idx="1"/>
          </p:nvPr>
        </p:nvSpPr>
        <p:spPr>
          <a:xfrm>
            <a:off x="609600" y="1968503"/>
            <a:ext cx="5768052" cy="4157663"/>
          </a:xfrm>
        </p:spPr>
        <p:txBody>
          <a:bodyPr/>
          <a:lstStyle/>
          <a:p>
            <a:r>
              <a:rPr lang="en-US" sz="2400" dirty="0"/>
              <a:t>A fuel salt is a molten salt that contains fissile material</a:t>
            </a:r>
          </a:p>
          <a:p>
            <a:r>
              <a:rPr lang="en-US" sz="2400" dirty="0"/>
              <a:t>Fuel salts consist of a mixture of some of all of the following:</a:t>
            </a:r>
          </a:p>
          <a:p>
            <a:pPr lvl="1"/>
            <a:r>
              <a:rPr lang="en-US" sz="2000" dirty="0"/>
              <a:t>Fissile material</a:t>
            </a:r>
          </a:p>
          <a:p>
            <a:pPr lvl="1"/>
            <a:r>
              <a:rPr lang="en-US" sz="2000" dirty="0"/>
              <a:t>Fertile material </a:t>
            </a:r>
          </a:p>
          <a:p>
            <a:pPr lvl="1"/>
            <a:r>
              <a:rPr lang="en-US" sz="2000" dirty="0"/>
              <a:t>Solvent (Lowers melting point, Decreases power density, Decreases viscosity)</a:t>
            </a:r>
          </a:p>
          <a:p>
            <a:pPr lvl="1"/>
            <a:r>
              <a:rPr lang="en-US" sz="2000" dirty="0"/>
              <a:t>Fissile oxidation prevention material</a:t>
            </a:r>
          </a:p>
          <a:p>
            <a:pPr lvl="1"/>
            <a:r>
              <a:rPr lang="en-US" sz="2000" dirty="0"/>
              <a:t>Fission products</a:t>
            </a:r>
          </a:p>
        </p:txBody>
      </p:sp>
      <p:sp>
        <p:nvSpPr>
          <p:cNvPr id="4" name="Content Placeholder 3">
            <a:extLst>
              <a:ext uri="{FF2B5EF4-FFF2-40B4-BE49-F238E27FC236}">
                <a16:creationId xmlns:a16="http://schemas.microsoft.com/office/drawing/2014/main" id="{96C2458D-839E-8941-8658-4BB2AAC6BB91}"/>
              </a:ext>
            </a:extLst>
          </p:cNvPr>
          <p:cNvSpPr>
            <a:spLocks noGrp="1"/>
          </p:cNvSpPr>
          <p:nvPr>
            <p:ph sz="half" idx="2"/>
          </p:nvPr>
        </p:nvSpPr>
        <p:spPr>
          <a:xfrm>
            <a:off x="6377652" y="1968503"/>
            <a:ext cx="5204748" cy="4157663"/>
          </a:xfrm>
        </p:spPr>
        <p:txBody>
          <a:bodyPr/>
          <a:lstStyle/>
          <a:p>
            <a:r>
              <a:rPr lang="en-US" sz="2400" dirty="0"/>
              <a:t>Coolant salts are molten salts with advantageous heat transfer properties</a:t>
            </a:r>
          </a:p>
        </p:txBody>
      </p:sp>
      <p:pic>
        <p:nvPicPr>
          <p:cNvPr id="5" name="Picture 4">
            <a:extLst>
              <a:ext uri="{FF2B5EF4-FFF2-40B4-BE49-F238E27FC236}">
                <a16:creationId xmlns:a16="http://schemas.microsoft.com/office/drawing/2014/main" id="{B78B892F-C188-494E-A50B-56A8C7B74279}"/>
              </a:ext>
            </a:extLst>
          </p:cNvPr>
          <p:cNvPicPr>
            <a:picLocks noChangeAspect="1"/>
          </p:cNvPicPr>
          <p:nvPr/>
        </p:nvPicPr>
        <p:blipFill>
          <a:blip r:embed="rId2"/>
          <a:stretch>
            <a:fillRect/>
          </a:stretch>
        </p:blipFill>
        <p:spPr>
          <a:xfrm>
            <a:off x="7182895" y="3325366"/>
            <a:ext cx="3917227" cy="3224994"/>
          </a:xfrm>
          <a:prstGeom prst="rect">
            <a:avLst/>
          </a:prstGeom>
        </p:spPr>
      </p:pic>
    </p:spTree>
    <p:extLst>
      <p:ext uri="{BB962C8B-B14F-4D97-AF65-F5344CB8AC3E}">
        <p14:creationId xmlns:p14="http://schemas.microsoft.com/office/powerpoint/2010/main" val="59812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A9CE-D994-0443-9B05-8B37E1C3B35D}"/>
              </a:ext>
            </a:extLst>
          </p:cNvPr>
          <p:cNvSpPr>
            <a:spLocks noGrp="1"/>
          </p:cNvSpPr>
          <p:nvPr>
            <p:ph type="title"/>
          </p:nvPr>
        </p:nvSpPr>
        <p:spPr/>
        <p:txBody>
          <a:bodyPr/>
          <a:lstStyle/>
          <a:p>
            <a:r>
              <a:rPr lang="en-US" dirty="0"/>
              <a:t>Fuel Salt Requirements</a:t>
            </a:r>
          </a:p>
        </p:txBody>
      </p:sp>
      <p:sp>
        <p:nvSpPr>
          <p:cNvPr id="3" name="Content Placeholder 2">
            <a:extLst>
              <a:ext uri="{FF2B5EF4-FFF2-40B4-BE49-F238E27FC236}">
                <a16:creationId xmlns:a16="http://schemas.microsoft.com/office/drawing/2014/main" id="{589F593E-372A-064A-9229-C11C1FF07E96}"/>
              </a:ext>
            </a:extLst>
          </p:cNvPr>
          <p:cNvSpPr>
            <a:spLocks noGrp="1"/>
          </p:cNvSpPr>
          <p:nvPr>
            <p:ph sz="half" idx="1"/>
          </p:nvPr>
        </p:nvSpPr>
        <p:spPr>
          <a:xfrm>
            <a:off x="609600" y="1968503"/>
            <a:ext cx="7646670" cy="4157663"/>
          </a:xfrm>
        </p:spPr>
        <p:txBody>
          <a:bodyPr/>
          <a:lstStyle/>
          <a:p>
            <a:r>
              <a:rPr lang="en-US" sz="2400" dirty="0"/>
              <a:t>Low neutron absorption</a:t>
            </a:r>
          </a:p>
          <a:p>
            <a:r>
              <a:rPr lang="en-US" sz="2400" dirty="0"/>
              <a:t>Radiolytic stability under in-core conditions</a:t>
            </a:r>
          </a:p>
          <a:p>
            <a:r>
              <a:rPr lang="en-US" sz="2400" dirty="0"/>
              <a:t>Dissolve fissile materials</a:t>
            </a:r>
          </a:p>
          <a:p>
            <a:r>
              <a:rPr lang="en-US" sz="2400" dirty="0"/>
              <a:t>High heat capacity, high boiling point, high thermal conductivity fluids</a:t>
            </a:r>
          </a:p>
          <a:p>
            <a:r>
              <a:rPr lang="en-US" sz="2400" dirty="0"/>
              <a:t>Melting point must be below ~525C</a:t>
            </a:r>
          </a:p>
          <a:p>
            <a:r>
              <a:rPr lang="en-US" sz="2400" dirty="0"/>
              <a:t>Relatively insensitive to fission products</a:t>
            </a:r>
          </a:p>
          <a:p>
            <a:r>
              <a:rPr lang="en-US" sz="2400" dirty="0"/>
              <a:t>Both fluoride and chloride salts, under mildly reducing conditions, are reasonably compatible with high temperature structural alloys and graphite</a:t>
            </a:r>
          </a:p>
          <a:p>
            <a:endParaRPr lang="en-US" sz="2400" dirty="0"/>
          </a:p>
          <a:p>
            <a:endParaRPr lang="en-US" sz="2400" dirty="0"/>
          </a:p>
        </p:txBody>
      </p:sp>
      <p:pic>
        <p:nvPicPr>
          <p:cNvPr id="5" name="Content Placeholder 4">
            <a:extLst>
              <a:ext uri="{FF2B5EF4-FFF2-40B4-BE49-F238E27FC236}">
                <a16:creationId xmlns:a16="http://schemas.microsoft.com/office/drawing/2014/main" id="{6ED851E9-63AE-E641-BD15-9B84FE7F8A25}"/>
              </a:ext>
            </a:extLst>
          </p:cNvPr>
          <p:cNvPicPr>
            <a:picLocks noGrp="1" noChangeAspect="1"/>
          </p:cNvPicPr>
          <p:nvPr>
            <p:ph sz="half" idx="2"/>
          </p:nvPr>
        </p:nvPicPr>
        <p:blipFill>
          <a:blip r:embed="rId2"/>
          <a:stretch>
            <a:fillRect/>
          </a:stretch>
        </p:blipFill>
        <p:spPr>
          <a:xfrm>
            <a:off x="8337293" y="1968503"/>
            <a:ext cx="3326130" cy="4157663"/>
          </a:xfrm>
          <a:prstGeom prst="rect">
            <a:avLst/>
          </a:prstGeom>
        </p:spPr>
      </p:pic>
    </p:spTree>
    <p:extLst>
      <p:ext uri="{BB962C8B-B14F-4D97-AF65-F5344CB8AC3E}">
        <p14:creationId xmlns:p14="http://schemas.microsoft.com/office/powerpoint/2010/main" val="313936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45EB-F9C4-5547-8178-2080C109DAC3}"/>
              </a:ext>
            </a:extLst>
          </p:cNvPr>
          <p:cNvSpPr>
            <a:spLocks noGrp="1"/>
          </p:cNvSpPr>
          <p:nvPr>
            <p:ph type="title"/>
          </p:nvPr>
        </p:nvSpPr>
        <p:spPr/>
        <p:txBody>
          <a:bodyPr/>
          <a:lstStyle/>
          <a:p>
            <a:r>
              <a:rPr lang="en-US" dirty="0"/>
              <a:t>Fuel Salt Classes</a:t>
            </a:r>
          </a:p>
        </p:txBody>
      </p:sp>
      <p:sp>
        <p:nvSpPr>
          <p:cNvPr id="3" name="Content Placeholder 2">
            <a:extLst>
              <a:ext uri="{FF2B5EF4-FFF2-40B4-BE49-F238E27FC236}">
                <a16:creationId xmlns:a16="http://schemas.microsoft.com/office/drawing/2014/main" id="{01E22A80-6F08-F941-955E-4A0F806654B0}"/>
              </a:ext>
            </a:extLst>
          </p:cNvPr>
          <p:cNvSpPr>
            <a:spLocks noGrp="1"/>
          </p:cNvSpPr>
          <p:nvPr>
            <p:ph sz="half" idx="1"/>
          </p:nvPr>
        </p:nvSpPr>
        <p:spPr>
          <a:xfrm>
            <a:off x="609600" y="1968503"/>
            <a:ext cx="10972800" cy="4157663"/>
          </a:xfrm>
        </p:spPr>
        <p:txBody>
          <a:bodyPr/>
          <a:lstStyle/>
          <a:p>
            <a:r>
              <a:rPr lang="en-US" sz="2400" dirty="0"/>
              <a:t>Thermal spectrum reprocessing optimized fluoride salts </a:t>
            </a:r>
          </a:p>
          <a:p>
            <a:pPr lvl="1"/>
            <a:r>
              <a:rPr lang="en-US" sz="2000" dirty="0" err="1"/>
              <a:t>FLiBe</a:t>
            </a:r>
            <a:r>
              <a:rPr lang="en-US" sz="2000" dirty="0"/>
              <a:t> (</a:t>
            </a:r>
            <a:r>
              <a:rPr lang="en-US" sz="2000" baseline="30000" dirty="0"/>
              <a:t>7</a:t>
            </a:r>
            <a:r>
              <a:rPr lang="en-US" sz="2000" dirty="0"/>
              <a:t>LiF-BeF</a:t>
            </a:r>
            <a:r>
              <a:rPr lang="en-US" sz="2000" baseline="-25000" dirty="0"/>
              <a:t>2</a:t>
            </a:r>
            <a:r>
              <a:rPr lang="en-US" sz="2000" dirty="0"/>
              <a:t>) and NaF-ZrF</a:t>
            </a:r>
            <a:r>
              <a:rPr lang="en-US" sz="2000" baseline="-25000" dirty="0"/>
              <a:t>4</a:t>
            </a:r>
            <a:endParaRPr lang="en-US" sz="2000" dirty="0"/>
          </a:p>
          <a:p>
            <a:pPr lvl="1"/>
            <a:r>
              <a:rPr lang="en-US" sz="2000" dirty="0" err="1"/>
              <a:t>FLiBe</a:t>
            </a:r>
            <a:r>
              <a:rPr lang="en-US" sz="2000" dirty="0"/>
              <a:t> produces tritium, while NaF-ZrF</a:t>
            </a:r>
            <a:r>
              <a:rPr lang="en-US" sz="2000" baseline="-25000" dirty="0"/>
              <a:t>4</a:t>
            </a:r>
            <a:r>
              <a:rPr lang="en-US" sz="2000" dirty="0"/>
              <a:t> has a higher vapor pressure</a:t>
            </a:r>
            <a:endParaRPr lang="en-US" sz="2800" dirty="0"/>
          </a:p>
          <a:p>
            <a:r>
              <a:rPr lang="en-US" sz="2400" dirty="0"/>
              <a:t>Fast spectrum and thermal spectrum, once-through fuel cycle optimized fluoride salts</a:t>
            </a:r>
          </a:p>
          <a:p>
            <a:pPr lvl="1"/>
            <a:r>
              <a:rPr lang="en-US" sz="2000" dirty="0"/>
              <a:t>LiF-ThF</a:t>
            </a:r>
            <a:r>
              <a:rPr lang="en-US" sz="2000" baseline="-25000" dirty="0"/>
              <a:t>4</a:t>
            </a:r>
            <a:r>
              <a:rPr lang="en-US" sz="2000" dirty="0"/>
              <a:t>-UF</a:t>
            </a:r>
            <a:r>
              <a:rPr lang="en-US" sz="2000" baseline="-25000" dirty="0"/>
              <a:t>4</a:t>
            </a:r>
            <a:r>
              <a:rPr lang="en-US" sz="2000" dirty="0"/>
              <a:t>-(TRU)F</a:t>
            </a:r>
            <a:r>
              <a:rPr lang="en-US" sz="2000" baseline="-25000" dirty="0"/>
              <a:t>3</a:t>
            </a:r>
          </a:p>
          <a:p>
            <a:pPr lvl="1"/>
            <a:r>
              <a:rPr lang="en-US" sz="2000" dirty="0"/>
              <a:t>Much higher fissile loading (actinide-rich eutectics)</a:t>
            </a:r>
          </a:p>
          <a:p>
            <a:pPr lvl="1"/>
            <a:r>
              <a:rPr lang="en-US" sz="2000" dirty="0"/>
              <a:t>Adequate fissile material content is a significant design challenge</a:t>
            </a:r>
            <a:endParaRPr lang="en-US" sz="2800" dirty="0"/>
          </a:p>
          <a:p>
            <a:r>
              <a:rPr lang="en-US" sz="2400" dirty="0"/>
              <a:t>Chloride salts</a:t>
            </a:r>
          </a:p>
          <a:p>
            <a:pPr lvl="1"/>
            <a:r>
              <a:rPr lang="en-US" sz="2000" dirty="0"/>
              <a:t>Enables harder neutron spectrum and enhanced breeding</a:t>
            </a:r>
          </a:p>
          <a:p>
            <a:pPr lvl="1"/>
            <a:r>
              <a:rPr lang="en-US" sz="2000" dirty="0"/>
              <a:t>Isotopically separated chlorine preferable - </a:t>
            </a:r>
            <a:r>
              <a:rPr lang="en-US" sz="2000" baseline="30000" dirty="0"/>
              <a:t>35</a:t>
            </a:r>
            <a:r>
              <a:rPr lang="en-US" sz="2000" dirty="0"/>
              <a:t>Cl from </a:t>
            </a:r>
            <a:r>
              <a:rPr lang="en-US" sz="2000" baseline="30000" dirty="0"/>
              <a:t>37</a:t>
            </a:r>
            <a:r>
              <a:rPr lang="en-US" sz="2000" dirty="0"/>
              <a:t>Cl, due to moderate capture cross section of </a:t>
            </a:r>
            <a:r>
              <a:rPr lang="en-US" sz="2000" baseline="30000" dirty="0"/>
              <a:t>35</a:t>
            </a:r>
            <a:r>
              <a:rPr lang="en-US" sz="2000" dirty="0"/>
              <a:t>Cl</a:t>
            </a:r>
          </a:p>
          <a:p>
            <a:endParaRPr lang="en-US" sz="2800" dirty="0"/>
          </a:p>
          <a:p>
            <a:endParaRPr lang="en-US" sz="2800" dirty="0"/>
          </a:p>
          <a:p>
            <a:endParaRPr lang="en-US" sz="2800" dirty="0"/>
          </a:p>
        </p:txBody>
      </p:sp>
    </p:spTree>
    <p:extLst>
      <p:ext uri="{BB962C8B-B14F-4D97-AF65-F5344CB8AC3E}">
        <p14:creationId xmlns:p14="http://schemas.microsoft.com/office/powerpoint/2010/main" val="84861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7F8E-1E4D-6E4A-B172-D665E5D95466}"/>
              </a:ext>
            </a:extLst>
          </p:cNvPr>
          <p:cNvSpPr>
            <a:spLocks noGrp="1"/>
          </p:cNvSpPr>
          <p:nvPr>
            <p:ph type="title"/>
          </p:nvPr>
        </p:nvSpPr>
        <p:spPr/>
        <p:txBody>
          <a:bodyPr/>
          <a:lstStyle/>
          <a:p>
            <a:r>
              <a:rPr lang="en-US" dirty="0"/>
              <a:t>Fluorides or Chlorides</a:t>
            </a:r>
          </a:p>
        </p:txBody>
      </p:sp>
      <p:sp>
        <p:nvSpPr>
          <p:cNvPr id="3" name="Content Placeholder 2">
            <a:extLst>
              <a:ext uri="{FF2B5EF4-FFF2-40B4-BE49-F238E27FC236}">
                <a16:creationId xmlns:a16="http://schemas.microsoft.com/office/drawing/2014/main" id="{9AC56C41-D2A2-CD4B-BD15-E5F1A8F952F1}"/>
              </a:ext>
            </a:extLst>
          </p:cNvPr>
          <p:cNvSpPr>
            <a:spLocks noGrp="1"/>
          </p:cNvSpPr>
          <p:nvPr>
            <p:ph idx="1"/>
          </p:nvPr>
        </p:nvSpPr>
        <p:spPr>
          <a:xfrm>
            <a:off x="609600" y="1968500"/>
            <a:ext cx="10972800" cy="4157664"/>
          </a:xfrm>
        </p:spPr>
        <p:txBody>
          <a:bodyPr/>
          <a:lstStyle/>
          <a:p>
            <a:r>
              <a:rPr lang="en-US" sz="2400" dirty="0"/>
              <a:t>Fluoride fuel salts have substantially more experimental data than chloride fuel salts, primarily due to history of MSRs in the thermal spectrum</a:t>
            </a:r>
          </a:p>
          <a:p>
            <a:r>
              <a:rPr lang="en-US" sz="2400" dirty="0"/>
              <a:t>Fluorides have been operated in molten salt reactors, been tested in multiple in-pile loops, with many capsule tests</a:t>
            </a:r>
          </a:p>
          <a:p>
            <a:r>
              <a:rPr lang="en-US" sz="2400" dirty="0"/>
              <a:t>Chloride salts have a history of laboratory measurements of physical properties, but no in-core testing of fuel salts</a:t>
            </a:r>
          </a:p>
          <a:p>
            <a:pPr lvl="1"/>
            <a:r>
              <a:rPr lang="en-US" sz="2400" dirty="0"/>
              <a:t>have extensive use in pyro-processing</a:t>
            </a:r>
          </a:p>
          <a:p>
            <a:endParaRPr lang="en-US" sz="2400" dirty="0"/>
          </a:p>
          <a:p>
            <a:endParaRPr lang="en-US" sz="2400" dirty="0"/>
          </a:p>
        </p:txBody>
      </p:sp>
    </p:spTree>
    <p:extLst>
      <p:ext uri="{BB962C8B-B14F-4D97-AF65-F5344CB8AC3E}">
        <p14:creationId xmlns:p14="http://schemas.microsoft.com/office/powerpoint/2010/main" val="334432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 Fuels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The fuel in the MSR must fulfill several requirements with respect to its physicochemical properties</a:t>
            </a:r>
          </a:p>
          <a:p>
            <a:r>
              <a:rPr lang="en-US" sz="2400" dirty="0"/>
              <a:t>These include low melting point, high solubility of relevant species, low viscosity, high heat capacity, high thermal conductivity, low volatility/vapor pressure, neutron transparency</a:t>
            </a:r>
          </a:p>
          <a:p>
            <a:endParaRPr lang="en-US" sz="2400" dirty="0"/>
          </a:p>
        </p:txBody>
      </p:sp>
      <p:pic>
        <p:nvPicPr>
          <p:cNvPr id="8" name="Content Placeholder 7">
            <a:extLst>
              <a:ext uri="{FF2B5EF4-FFF2-40B4-BE49-F238E27FC236}">
                <a16:creationId xmlns:a16="http://schemas.microsoft.com/office/drawing/2014/main" id="{B29C923F-5A9D-8E4E-8D6F-5D55CEEDE9AF}"/>
              </a:ext>
            </a:extLst>
          </p:cNvPr>
          <p:cNvPicPr>
            <a:picLocks noGrp="1" noChangeAspect="1"/>
          </p:cNvPicPr>
          <p:nvPr>
            <p:ph sz="half" idx="2"/>
          </p:nvPr>
        </p:nvPicPr>
        <p:blipFill>
          <a:blip r:embed="rId2"/>
          <a:stretch>
            <a:fillRect/>
          </a:stretch>
        </p:blipFill>
        <p:spPr>
          <a:xfrm>
            <a:off x="6457372" y="2535216"/>
            <a:ext cx="5384800" cy="3024236"/>
          </a:xfrm>
          <a:prstGeom prst="rect">
            <a:avLst/>
          </a:prstGeom>
        </p:spPr>
      </p:pic>
    </p:spTree>
    <p:extLst>
      <p:ext uri="{BB962C8B-B14F-4D97-AF65-F5344CB8AC3E}">
        <p14:creationId xmlns:p14="http://schemas.microsoft.com/office/powerpoint/2010/main" val="388971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Neutron Economy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583383" cy="4157663"/>
          </a:xfrm>
        </p:spPr>
        <p:txBody>
          <a:bodyPr/>
          <a:lstStyle/>
          <a:p>
            <a:r>
              <a:rPr lang="en-US" sz="2400" dirty="0"/>
              <a:t>Thermal spectrum molten salt fuels were identified as candidates for breeding (converting fertile into fissile), specifically in the thorium fuel cycle</a:t>
            </a:r>
          </a:p>
          <a:p>
            <a:r>
              <a:rPr lang="en-US" sz="2400" dirty="0"/>
              <a:t>Li-Be-F salts were selected because of the low thermal neutron cross sections of </a:t>
            </a:r>
            <a:r>
              <a:rPr lang="en-US" sz="2400" baseline="30000" dirty="0"/>
              <a:t>7</a:t>
            </a:r>
            <a:r>
              <a:rPr lang="en-US" sz="2400" dirty="0"/>
              <a:t>Li (</a:t>
            </a:r>
            <a:r>
              <a:rPr lang="en-US" sz="2400" dirty="0" err="1">
                <a:latin typeface="Symbol" pitchFamily="2" charset="2"/>
              </a:rPr>
              <a:t>s</a:t>
            </a:r>
            <a:r>
              <a:rPr lang="en-US" sz="2400" baseline="-25000" dirty="0" err="1"/>
              <a:t>th</a:t>
            </a:r>
            <a:r>
              <a:rPr lang="en-US" sz="2400" dirty="0"/>
              <a:t> = 0.045 b) and Be (</a:t>
            </a:r>
            <a:r>
              <a:rPr lang="en-US" sz="2400" dirty="0" err="1">
                <a:latin typeface="Symbol" pitchFamily="2" charset="2"/>
              </a:rPr>
              <a:t>s</a:t>
            </a:r>
            <a:r>
              <a:rPr lang="en-US" sz="2400" baseline="-25000" dirty="0" err="1"/>
              <a:t>th</a:t>
            </a:r>
            <a:r>
              <a:rPr lang="en-US" sz="2400" dirty="0"/>
              <a:t> =0.0088 b) </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599" y="1968503"/>
            <a:ext cx="5486915" cy="4157663"/>
          </a:xfrm>
        </p:spPr>
        <p:txBody>
          <a:bodyPr/>
          <a:lstStyle/>
          <a:p>
            <a:r>
              <a:rPr lang="en-US" sz="2400" dirty="0"/>
              <a:t>Natural lithium cannot be used as part of the nuclear fuel as it contains about 7.6% of </a:t>
            </a:r>
            <a:r>
              <a:rPr lang="en-US" sz="2400" baseline="30000" dirty="0"/>
              <a:t>6</a:t>
            </a:r>
            <a:r>
              <a:rPr lang="en-US" sz="2400" dirty="0"/>
              <a:t>Li (the remaining 92.4% is </a:t>
            </a:r>
            <a:r>
              <a:rPr lang="en-US" sz="2400" baseline="30000" dirty="0"/>
              <a:t>7</a:t>
            </a:r>
            <a:r>
              <a:rPr lang="en-US" sz="2400" dirty="0"/>
              <a:t>Li), which has a very high parasitic neutron capture cross-section (</a:t>
            </a:r>
            <a:r>
              <a:rPr lang="en-US" sz="2400" dirty="0" err="1">
                <a:latin typeface="Symbol" pitchFamily="2" charset="2"/>
              </a:rPr>
              <a:t>s</a:t>
            </a:r>
            <a:r>
              <a:rPr lang="en-US" sz="2400" baseline="-25000" dirty="0" err="1"/>
              <a:t>th</a:t>
            </a:r>
            <a:r>
              <a:rPr lang="en-US" sz="2400" baseline="-25000" dirty="0"/>
              <a:t> </a:t>
            </a:r>
            <a:r>
              <a:rPr lang="en-US" sz="2400" dirty="0"/>
              <a:t>= 940 b)</a:t>
            </a:r>
          </a:p>
          <a:p>
            <a:r>
              <a:rPr lang="en-US" sz="2400" dirty="0"/>
              <a:t>Therefore, enrichment of </a:t>
            </a:r>
            <a:r>
              <a:rPr lang="en-US" sz="2400" baseline="30000" dirty="0"/>
              <a:t>7</a:t>
            </a:r>
            <a:r>
              <a:rPr lang="en-US" sz="2400" dirty="0"/>
              <a:t>Li is required before it can be used in the core</a:t>
            </a:r>
          </a:p>
        </p:txBody>
      </p:sp>
    </p:spTree>
    <p:extLst>
      <p:ext uri="{BB962C8B-B14F-4D97-AF65-F5344CB8AC3E}">
        <p14:creationId xmlns:p14="http://schemas.microsoft.com/office/powerpoint/2010/main" val="2832244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Fast Spectrum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Current MSR designs move away from thermal graphite-moderated concepts, and favor non-moderated concepts that have a fast(</a:t>
            </a:r>
            <a:r>
              <a:rPr lang="en-US" sz="2400" dirty="0" err="1"/>
              <a:t>er</a:t>
            </a:r>
            <a:r>
              <a:rPr lang="en-US" sz="2400" dirty="0"/>
              <a:t>) neutron spectrum and can function to burn radioactive waste</a:t>
            </a:r>
          </a:p>
          <a:p>
            <a:r>
              <a:rPr lang="en-US" sz="2400" dirty="0"/>
              <a:t>Fuel selection for the non-moderated reactor concepts is more flexible, and elements other than </a:t>
            </a:r>
            <a:r>
              <a:rPr lang="en-US" sz="2400" baseline="30000" dirty="0"/>
              <a:t>7</a:t>
            </a:r>
            <a:r>
              <a:rPr lang="en-US" sz="2400" dirty="0"/>
              <a:t>Li can be considered</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The neutron capture cross-section of the alkali halides and alkali-earth halides is generally lower in the ‘fast’ spectrum than in the thermal spectrum </a:t>
            </a:r>
          </a:p>
          <a:p>
            <a:r>
              <a:rPr lang="en-US" sz="2400" dirty="0"/>
              <a:t>Compounds like </a:t>
            </a:r>
            <a:r>
              <a:rPr lang="en-US" sz="2400" dirty="0" err="1"/>
              <a:t>NaF</a:t>
            </a:r>
            <a:r>
              <a:rPr lang="en-US" sz="2400" dirty="0"/>
              <a:t>, KF, </a:t>
            </a:r>
            <a:r>
              <a:rPr lang="en-US" sz="2400" dirty="0" err="1"/>
              <a:t>RbF</a:t>
            </a:r>
            <a:r>
              <a:rPr lang="en-US" sz="2400" dirty="0"/>
              <a:t>, or CaF2 can be considered as part of the fuel matrix</a:t>
            </a:r>
          </a:p>
          <a:p>
            <a:r>
              <a:rPr lang="en-US" sz="2400" dirty="0"/>
              <a:t>There are also some ‘fast’ MSR concepts which are based on chloride salts</a:t>
            </a:r>
          </a:p>
          <a:p>
            <a:endParaRPr lang="en-US" sz="2400" dirty="0"/>
          </a:p>
        </p:txBody>
      </p:sp>
    </p:spTree>
    <p:extLst>
      <p:ext uri="{BB962C8B-B14F-4D97-AF65-F5344CB8AC3E}">
        <p14:creationId xmlns:p14="http://schemas.microsoft.com/office/powerpoint/2010/main" val="1245200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Solubility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875438" cy="4157663"/>
          </a:xfrm>
        </p:spPr>
        <p:txBody>
          <a:bodyPr/>
          <a:lstStyle/>
          <a:p>
            <a:r>
              <a:rPr lang="en-US" sz="2400" dirty="0"/>
              <a:t>The solubility of ThF4 in a matrix of </a:t>
            </a:r>
            <a:r>
              <a:rPr lang="en-US" sz="2400" dirty="0" err="1"/>
              <a:t>LiF</a:t>
            </a:r>
            <a:r>
              <a:rPr lang="en-US" sz="2400" dirty="0"/>
              <a:t> can be deduced from the binary phase diagram</a:t>
            </a:r>
          </a:p>
          <a:p>
            <a:r>
              <a:rPr lang="en-US" sz="2400" dirty="0"/>
              <a:t>For example, the solubility of ThF4 in a melt of </a:t>
            </a:r>
            <a:r>
              <a:rPr lang="en-US" sz="2400" dirty="0" err="1"/>
              <a:t>LiF</a:t>
            </a:r>
            <a:r>
              <a:rPr lang="en-US" sz="2400" dirty="0"/>
              <a:t> for T 903K (inlet temperature of the MSFR) is between 20.0 and 32.3 </a:t>
            </a:r>
            <a:r>
              <a:rPr lang="en-US" sz="2400" dirty="0" err="1"/>
              <a:t>mol</a:t>
            </a:r>
            <a:r>
              <a:rPr lang="en-US" sz="2400" dirty="0"/>
              <a:t>%</a:t>
            </a:r>
          </a:p>
          <a:p>
            <a:r>
              <a:rPr lang="en-US" sz="2400" dirty="0"/>
              <a:t>Compositions in this range are, thus, of interest as fuel for MSRs</a:t>
            </a:r>
          </a:p>
          <a:p>
            <a:endParaRPr lang="en-US" sz="2400" dirty="0"/>
          </a:p>
          <a:p>
            <a:endParaRPr lang="en-US" sz="2400" dirty="0"/>
          </a:p>
        </p:txBody>
      </p:sp>
      <p:pic>
        <p:nvPicPr>
          <p:cNvPr id="5" name="Content Placeholder 4">
            <a:extLst>
              <a:ext uri="{FF2B5EF4-FFF2-40B4-BE49-F238E27FC236}">
                <a16:creationId xmlns:a16="http://schemas.microsoft.com/office/drawing/2014/main" id="{796F2921-BDE8-194D-877E-83633E04DF12}"/>
              </a:ext>
            </a:extLst>
          </p:cNvPr>
          <p:cNvPicPr>
            <a:picLocks noGrp="1" noChangeAspect="1"/>
          </p:cNvPicPr>
          <p:nvPr>
            <p:ph sz="half" idx="2"/>
          </p:nvPr>
        </p:nvPicPr>
        <p:blipFill>
          <a:blip r:embed="rId2"/>
          <a:stretch>
            <a:fillRect/>
          </a:stretch>
        </p:blipFill>
        <p:spPr>
          <a:xfrm>
            <a:off x="6485038" y="2168712"/>
            <a:ext cx="5097361" cy="3556679"/>
          </a:xfrm>
          <a:prstGeom prst="rect">
            <a:avLst/>
          </a:prstGeom>
        </p:spPr>
      </p:pic>
    </p:spTree>
    <p:extLst>
      <p:ext uri="{BB962C8B-B14F-4D97-AF65-F5344CB8AC3E}">
        <p14:creationId xmlns:p14="http://schemas.microsoft.com/office/powerpoint/2010/main" val="224527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Low Viscosity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7375452" cy="4157663"/>
          </a:xfrm>
        </p:spPr>
        <p:txBody>
          <a:bodyPr/>
          <a:lstStyle/>
          <a:p>
            <a:r>
              <a:rPr lang="en-US" sz="2000" dirty="0"/>
              <a:t>The viscosity of a fluid is a measure of its resistance to deformation at a given rate; conceptualized as the internal frictional force that arises between adjacent layers of fluid that are in relative motion</a:t>
            </a:r>
          </a:p>
          <a:p>
            <a:r>
              <a:rPr lang="en-US" sz="2000" dirty="0"/>
              <a:t>Lower viscosity results in less force to move the fluid at a given velocity</a:t>
            </a:r>
          </a:p>
          <a:p>
            <a:r>
              <a:rPr lang="en-US" sz="2000" dirty="0"/>
              <a:t>It is sometimes more convenient to utilize the kinematic viscosity, defined as the ratio of the viscosity </a:t>
            </a:r>
            <a:r>
              <a:rPr lang="el-GR" sz="2000" dirty="0"/>
              <a:t>μ </a:t>
            </a:r>
            <a:r>
              <a:rPr lang="en-US" sz="2000" dirty="0"/>
              <a:t>to the density of the fluid </a:t>
            </a:r>
            <a:r>
              <a:rPr lang="el-GR" sz="2000" dirty="0"/>
              <a:t>ρ</a:t>
            </a:r>
            <a:endParaRPr lang="en-US" sz="2000" dirty="0"/>
          </a:p>
          <a:p>
            <a:r>
              <a:rPr lang="en-US" sz="2000" dirty="0"/>
              <a:t>The viscosity of fluoride systems shows significant non-ideal mixing behavior</a:t>
            </a:r>
          </a:p>
          <a:p>
            <a:r>
              <a:rPr lang="en-US" sz="2000" dirty="0"/>
              <a:t>Thus it is not possible to accurately estimate the viscosity of the fluoride salts, and therefore more measurements are required</a:t>
            </a:r>
          </a:p>
          <a:p>
            <a:endParaRPr lang="en-US" sz="2000" dirty="0"/>
          </a:p>
          <a:p>
            <a:endParaRPr lang="en-US" sz="2000" dirty="0"/>
          </a:p>
        </p:txBody>
      </p:sp>
      <p:pic>
        <p:nvPicPr>
          <p:cNvPr id="5" name="Content Placeholder 4">
            <a:extLst>
              <a:ext uri="{FF2B5EF4-FFF2-40B4-BE49-F238E27FC236}">
                <a16:creationId xmlns:a16="http://schemas.microsoft.com/office/drawing/2014/main" id="{F4D953CA-251F-8E4B-B2A2-F7D4A260A3E1}"/>
              </a:ext>
            </a:extLst>
          </p:cNvPr>
          <p:cNvPicPr>
            <a:picLocks noGrp="1" noChangeAspect="1"/>
          </p:cNvPicPr>
          <p:nvPr>
            <p:ph sz="half" idx="2"/>
          </p:nvPr>
        </p:nvPicPr>
        <p:blipFill>
          <a:blip r:embed="rId2"/>
          <a:stretch>
            <a:fillRect/>
          </a:stretch>
        </p:blipFill>
        <p:spPr>
          <a:xfrm>
            <a:off x="8324821" y="825500"/>
            <a:ext cx="3340706" cy="3428363"/>
          </a:xfrm>
          <a:prstGeom prst="rect">
            <a:avLst/>
          </a:prstGeom>
        </p:spPr>
      </p:pic>
      <p:pic>
        <p:nvPicPr>
          <p:cNvPr id="6" name="Picture 5">
            <a:extLst>
              <a:ext uri="{FF2B5EF4-FFF2-40B4-BE49-F238E27FC236}">
                <a16:creationId xmlns:a16="http://schemas.microsoft.com/office/drawing/2014/main" id="{D4AD65D3-2B3C-4143-B8AD-9D671B6F13D7}"/>
              </a:ext>
            </a:extLst>
          </p:cNvPr>
          <p:cNvPicPr>
            <a:picLocks noChangeAspect="1"/>
          </p:cNvPicPr>
          <p:nvPr/>
        </p:nvPicPr>
        <p:blipFill>
          <a:blip r:embed="rId3"/>
          <a:stretch>
            <a:fillRect/>
          </a:stretch>
        </p:blipFill>
        <p:spPr>
          <a:xfrm>
            <a:off x="8324821" y="4205432"/>
            <a:ext cx="3342044" cy="2652568"/>
          </a:xfrm>
          <a:prstGeom prst="rect">
            <a:avLst/>
          </a:prstGeom>
        </p:spPr>
      </p:pic>
      <p:pic>
        <p:nvPicPr>
          <p:cNvPr id="7" name="Picture 6">
            <a:extLst>
              <a:ext uri="{FF2B5EF4-FFF2-40B4-BE49-F238E27FC236}">
                <a16:creationId xmlns:a16="http://schemas.microsoft.com/office/drawing/2014/main" id="{F8B786C0-6D8B-2D4E-A39D-1345F058EC94}"/>
              </a:ext>
            </a:extLst>
          </p:cNvPr>
          <p:cNvPicPr>
            <a:picLocks noChangeAspect="1"/>
          </p:cNvPicPr>
          <p:nvPr/>
        </p:nvPicPr>
        <p:blipFill rotWithShape="1">
          <a:blip r:embed="rId4"/>
          <a:srcRect r="3666" b="6997"/>
          <a:stretch/>
        </p:blipFill>
        <p:spPr>
          <a:xfrm>
            <a:off x="9470159" y="4570268"/>
            <a:ext cx="1406948" cy="177169"/>
          </a:xfrm>
          <a:prstGeom prst="rect">
            <a:avLst/>
          </a:prstGeom>
        </p:spPr>
      </p:pic>
      <p:pic>
        <p:nvPicPr>
          <p:cNvPr id="8" name="Picture 7">
            <a:extLst>
              <a:ext uri="{FF2B5EF4-FFF2-40B4-BE49-F238E27FC236}">
                <a16:creationId xmlns:a16="http://schemas.microsoft.com/office/drawing/2014/main" id="{3556AD50-0F32-474C-A791-5C5BF9D9AB13}"/>
              </a:ext>
            </a:extLst>
          </p:cNvPr>
          <p:cNvPicPr>
            <a:picLocks noChangeAspect="1"/>
          </p:cNvPicPr>
          <p:nvPr/>
        </p:nvPicPr>
        <p:blipFill>
          <a:blip r:embed="rId5"/>
          <a:stretch>
            <a:fillRect/>
          </a:stretch>
        </p:blipFill>
        <p:spPr>
          <a:xfrm>
            <a:off x="8949459" y="1434306"/>
            <a:ext cx="2273300" cy="228600"/>
          </a:xfrm>
          <a:prstGeom prst="rect">
            <a:avLst/>
          </a:prstGeom>
        </p:spPr>
      </p:pic>
    </p:spTree>
    <p:extLst>
      <p:ext uri="{BB962C8B-B14F-4D97-AF65-F5344CB8AC3E}">
        <p14:creationId xmlns:p14="http://schemas.microsoft.com/office/powerpoint/2010/main" val="400172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a:t>molten salts</a:t>
            </a:r>
            <a:endParaRPr lang="en-US" dirty="0"/>
          </a:p>
        </p:txBody>
      </p:sp>
    </p:spTree>
    <p:extLst>
      <p:ext uri="{BB962C8B-B14F-4D97-AF65-F5344CB8AC3E}">
        <p14:creationId xmlns:p14="http://schemas.microsoft.com/office/powerpoint/2010/main" val="406366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Heat Capacity and Thermal Conductivity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089452" cy="4157663"/>
          </a:xfrm>
        </p:spPr>
        <p:txBody>
          <a:bodyPr/>
          <a:lstStyle/>
          <a:p>
            <a:r>
              <a:rPr lang="en-US" sz="2200" dirty="0"/>
              <a:t>Heat Capacity is defined as the amount of heat to be supplied to an object to produce a unit change in its temperature</a:t>
            </a:r>
          </a:p>
          <a:p>
            <a:r>
              <a:rPr lang="en-US" sz="2200" dirty="0"/>
              <a:t>High heat capacity enables a small amount of the refrigerant to transfer a large amount of heat very efficiently</a:t>
            </a:r>
          </a:p>
          <a:p>
            <a:r>
              <a:rPr lang="en-US" sz="2200" dirty="0"/>
              <a:t>Data on experimental heat capacity and thermal conductivity of molten fluoride systems containing actinide fluorides are generally lacking</a:t>
            </a:r>
          </a:p>
          <a:p>
            <a:endParaRPr lang="en-US" sz="22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5521124" y="1968503"/>
            <a:ext cx="6061276" cy="4157663"/>
          </a:xfrm>
        </p:spPr>
        <p:txBody>
          <a:bodyPr/>
          <a:lstStyle/>
          <a:p>
            <a:r>
              <a:rPr lang="en-US" sz="2200" dirty="0"/>
              <a:t>The thermal conductivity of a material is a measure of its ability to conduct heat</a:t>
            </a:r>
          </a:p>
          <a:p>
            <a:r>
              <a:rPr lang="en-US" sz="2200" dirty="0"/>
              <a:t>High thermal conductivity and thermal diffusivity will increase the rate of heat transfer through the fluid</a:t>
            </a:r>
          </a:p>
        </p:txBody>
      </p:sp>
      <p:pic>
        <p:nvPicPr>
          <p:cNvPr id="5" name="Picture 4">
            <a:extLst>
              <a:ext uri="{FF2B5EF4-FFF2-40B4-BE49-F238E27FC236}">
                <a16:creationId xmlns:a16="http://schemas.microsoft.com/office/drawing/2014/main" id="{CD4B2C85-2BBB-644E-8D15-7356106BD689}"/>
              </a:ext>
            </a:extLst>
          </p:cNvPr>
          <p:cNvPicPr>
            <a:picLocks noChangeAspect="1"/>
          </p:cNvPicPr>
          <p:nvPr/>
        </p:nvPicPr>
        <p:blipFill>
          <a:blip r:embed="rId2"/>
          <a:stretch>
            <a:fillRect/>
          </a:stretch>
        </p:blipFill>
        <p:spPr>
          <a:xfrm>
            <a:off x="6650298" y="3948277"/>
            <a:ext cx="3802927" cy="2912881"/>
          </a:xfrm>
          <a:prstGeom prst="rect">
            <a:avLst/>
          </a:prstGeom>
        </p:spPr>
      </p:pic>
      <p:pic>
        <p:nvPicPr>
          <p:cNvPr id="6" name="Picture 5">
            <a:extLst>
              <a:ext uri="{FF2B5EF4-FFF2-40B4-BE49-F238E27FC236}">
                <a16:creationId xmlns:a16="http://schemas.microsoft.com/office/drawing/2014/main" id="{7E79E0D1-1799-ED46-895B-1FDB765D0984}"/>
              </a:ext>
            </a:extLst>
          </p:cNvPr>
          <p:cNvPicPr>
            <a:picLocks noChangeAspect="1"/>
          </p:cNvPicPr>
          <p:nvPr/>
        </p:nvPicPr>
        <p:blipFill>
          <a:blip r:embed="rId3"/>
          <a:stretch>
            <a:fillRect/>
          </a:stretch>
        </p:blipFill>
        <p:spPr>
          <a:xfrm>
            <a:off x="7346708" y="4195004"/>
            <a:ext cx="2734841" cy="178697"/>
          </a:xfrm>
          <a:prstGeom prst="rect">
            <a:avLst/>
          </a:prstGeom>
        </p:spPr>
      </p:pic>
    </p:spTree>
    <p:extLst>
      <p:ext uri="{BB962C8B-B14F-4D97-AF65-F5344CB8AC3E}">
        <p14:creationId xmlns:p14="http://schemas.microsoft.com/office/powerpoint/2010/main" val="43990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71B1-525A-124D-B5AB-07F29AE751F8}"/>
              </a:ext>
            </a:extLst>
          </p:cNvPr>
          <p:cNvSpPr>
            <a:spLocks noGrp="1"/>
          </p:cNvSpPr>
          <p:nvPr>
            <p:ph type="title"/>
          </p:nvPr>
        </p:nvSpPr>
        <p:spPr/>
        <p:txBody>
          <a:bodyPr/>
          <a:lstStyle/>
          <a:p>
            <a:r>
              <a:rPr lang="en-US" dirty="0"/>
              <a:t>Heat Transfer</a:t>
            </a:r>
          </a:p>
        </p:txBody>
      </p:sp>
      <p:sp>
        <p:nvSpPr>
          <p:cNvPr id="3" name="Content Placeholder 2">
            <a:extLst>
              <a:ext uri="{FF2B5EF4-FFF2-40B4-BE49-F238E27FC236}">
                <a16:creationId xmlns:a16="http://schemas.microsoft.com/office/drawing/2014/main" id="{A985FFD0-7347-B44E-B2E6-75B5589528D9}"/>
              </a:ext>
            </a:extLst>
          </p:cNvPr>
          <p:cNvSpPr>
            <a:spLocks noGrp="1"/>
          </p:cNvSpPr>
          <p:nvPr>
            <p:ph sz="half" idx="1"/>
          </p:nvPr>
        </p:nvSpPr>
        <p:spPr>
          <a:xfrm>
            <a:off x="609599" y="1968503"/>
            <a:ext cx="5769935" cy="4157663"/>
          </a:xfrm>
        </p:spPr>
        <p:txBody>
          <a:bodyPr/>
          <a:lstStyle/>
          <a:p>
            <a:r>
              <a:rPr lang="en-US" sz="2400" dirty="0"/>
              <a:t>Large heat capacity and low viscosity are key properties allowing good heat transfer in molten salts</a:t>
            </a:r>
          </a:p>
          <a:p>
            <a:r>
              <a:rPr lang="en-US" sz="2400" dirty="0"/>
              <a:t>In both forced flow and passive cooling conditions, molten salts out perform liquid metals in turbulent flow for heat transfer</a:t>
            </a:r>
          </a:p>
          <a:p>
            <a:r>
              <a:rPr lang="en-US" sz="2400" dirty="0"/>
              <a:t>However, experimental data for heat transfer is still significantly scattered for the range of relevant MSR conditions</a:t>
            </a:r>
          </a:p>
          <a:p>
            <a:endParaRPr lang="en-US" sz="2400" dirty="0"/>
          </a:p>
        </p:txBody>
      </p:sp>
      <p:pic>
        <p:nvPicPr>
          <p:cNvPr id="5" name="Content Placeholder 4">
            <a:extLst>
              <a:ext uri="{FF2B5EF4-FFF2-40B4-BE49-F238E27FC236}">
                <a16:creationId xmlns:a16="http://schemas.microsoft.com/office/drawing/2014/main" id="{20A625DE-3721-8444-A868-03AFC61D7006}"/>
              </a:ext>
            </a:extLst>
          </p:cNvPr>
          <p:cNvPicPr>
            <a:picLocks noGrp="1" noChangeAspect="1"/>
          </p:cNvPicPr>
          <p:nvPr>
            <p:ph sz="half" idx="2"/>
          </p:nvPr>
        </p:nvPicPr>
        <p:blipFill>
          <a:blip r:embed="rId2"/>
          <a:stretch>
            <a:fillRect/>
          </a:stretch>
        </p:blipFill>
        <p:spPr>
          <a:xfrm>
            <a:off x="7143898" y="1833705"/>
            <a:ext cx="4290090" cy="2493746"/>
          </a:xfrm>
          <a:prstGeom prst="rect">
            <a:avLst/>
          </a:prstGeom>
        </p:spPr>
      </p:pic>
      <p:pic>
        <p:nvPicPr>
          <p:cNvPr id="6" name="Picture 5">
            <a:extLst>
              <a:ext uri="{FF2B5EF4-FFF2-40B4-BE49-F238E27FC236}">
                <a16:creationId xmlns:a16="http://schemas.microsoft.com/office/drawing/2014/main" id="{7DE1B477-D1F1-694A-9536-96E630E349AE}"/>
              </a:ext>
            </a:extLst>
          </p:cNvPr>
          <p:cNvPicPr>
            <a:picLocks noChangeAspect="1"/>
          </p:cNvPicPr>
          <p:nvPr/>
        </p:nvPicPr>
        <p:blipFill>
          <a:blip r:embed="rId3"/>
          <a:stretch>
            <a:fillRect/>
          </a:stretch>
        </p:blipFill>
        <p:spPr>
          <a:xfrm>
            <a:off x="7143898" y="4407498"/>
            <a:ext cx="4286102" cy="2333544"/>
          </a:xfrm>
          <a:prstGeom prst="rect">
            <a:avLst/>
          </a:prstGeom>
        </p:spPr>
      </p:pic>
    </p:spTree>
    <p:extLst>
      <p:ext uri="{BB962C8B-B14F-4D97-AF65-F5344CB8AC3E}">
        <p14:creationId xmlns:p14="http://schemas.microsoft.com/office/powerpoint/2010/main" val="412240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Vapor Pressure (Volatility)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Volatility is a material quality which describes how readily a substance vaporizes</a:t>
            </a:r>
          </a:p>
          <a:p>
            <a:r>
              <a:rPr lang="en-US" sz="2400" dirty="0"/>
              <a:t>a substance with high volatility is more likely to exist as a vapor, while a substance with low volatility is more likely to be a liquid or solid</a:t>
            </a:r>
          </a:p>
          <a:p>
            <a:r>
              <a:rPr lang="en-US" sz="2400" dirty="0"/>
              <a:t>Vapor pressure is a measurement of how readily a condensed phase forms a vapor at a given temperature</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088284" y="1968503"/>
            <a:ext cx="5833640" cy="4157663"/>
          </a:xfrm>
        </p:spPr>
        <p:txBody>
          <a:bodyPr/>
          <a:lstStyle/>
          <a:p>
            <a:r>
              <a:rPr lang="en-US" sz="2400" dirty="0"/>
              <a:t>High vapor pressures indicate a high volatility, while high boiling points indicate low volatility</a:t>
            </a:r>
          </a:p>
          <a:p>
            <a:r>
              <a:rPr lang="en-US" sz="2400" dirty="0"/>
              <a:t>Salts should have high boiling and low freezing points, in addition to a low vapor pressure (low volatility)</a:t>
            </a:r>
          </a:p>
          <a:p>
            <a:endParaRPr lang="en-US" sz="2400" dirty="0"/>
          </a:p>
        </p:txBody>
      </p:sp>
      <p:pic>
        <p:nvPicPr>
          <p:cNvPr id="5" name="Picture 4">
            <a:extLst>
              <a:ext uri="{FF2B5EF4-FFF2-40B4-BE49-F238E27FC236}">
                <a16:creationId xmlns:a16="http://schemas.microsoft.com/office/drawing/2014/main" id="{BD92925E-D547-3943-B745-838B3E0CD33F}"/>
              </a:ext>
            </a:extLst>
          </p:cNvPr>
          <p:cNvPicPr>
            <a:picLocks noChangeAspect="1"/>
          </p:cNvPicPr>
          <p:nvPr/>
        </p:nvPicPr>
        <p:blipFill>
          <a:blip r:embed="rId2"/>
          <a:stretch>
            <a:fillRect/>
          </a:stretch>
        </p:blipFill>
        <p:spPr>
          <a:xfrm>
            <a:off x="7123414" y="4329849"/>
            <a:ext cx="3490572" cy="2528151"/>
          </a:xfrm>
          <a:prstGeom prst="rect">
            <a:avLst/>
          </a:prstGeom>
        </p:spPr>
      </p:pic>
    </p:spTree>
    <p:extLst>
      <p:ext uri="{BB962C8B-B14F-4D97-AF65-F5344CB8AC3E}">
        <p14:creationId xmlns:p14="http://schemas.microsoft.com/office/powerpoint/2010/main" val="6302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Chemical Compatibility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For any high-temperature application, corrosion of the metallic container alloy is a primary concern</a:t>
            </a:r>
          </a:p>
          <a:p>
            <a:r>
              <a:rPr lang="en-US" sz="2400" dirty="0"/>
              <a:t>The products of oxidation of metals by molten salts tend to be completely soluble in the corroding media</a:t>
            </a:r>
          </a:p>
          <a:p>
            <a:r>
              <a:rPr lang="en-US" sz="2400" dirty="0"/>
              <a:t>Due to this solubility, passivation is precluded and the corrosion rate depends on other factors, including oxidants, thermal gradients, salt flow rate, and galvanic coupling</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600" y="1968503"/>
            <a:ext cx="5620152" cy="4157663"/>
          </a:xfrm>
        </p:spPr>
        <p:txBody>
          <a:bodyPr/>
          <a:lstStyle/>
          <a:p>
            <a:r>
              <a:rPr lang="en-US" sz="2400" dirty="0"/>
              <a:t>Examination of the free energies of formation for typical alloy components shows that chromium is the most active metal component</a:t>
            </a:r>
          </a:p>
          <a:p>
            <a:r>
              <a:rPr lang="en-US" sz="2400" dirty="0"/>
              <a:t>Thus, any oxidative attachment to these alloys should be expected to show selective attack on the chromium</a:t>
            </a:r>
          </a:p>
          <a:p>
            <a:r>
              <a:rPr lang="en-US" sz="2400" dirty="0"/>
              <a:t>Stainless steels, having more chromium than Ni-based alloys, are more susceptible to corrosion by fluoride melts</a:t>
            </a:r>
          </a:p>
          <a:p>
            <a:endParaRPr lang="en-US" sz="2400" dirty="0"/>
          </a:p>
          <a:p>
            <a:endParaRPr lang="en-US" sz="2400" dirty="0"/>
          </a:p>
          <a:p>
            <a:endParaRPr lang="en-US" sz="2400" dirty="0"/>
          </a:p>
        </p:txBody>
      </p:sp>
    </p:spTree>
    <p:extLst>
      <p:ext uri="{BB962C8B-B14F-4D97-AF65-F5344CB8AC3E}">
        <p14:creationId xmlns:p14="http://schemas.microsoft.com/office/powerpoint/2010/main" val="87731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254185" cy="4157663"/>
          </a:xfrm>
        </p:spPr>
        <p:txBody>
          <a:bodyPr/>
          <a:lstStyle/>
          <a:p>
            <a:r>
              <a:rPr lang="en-US" sz="2400" dirty="0"/>
              <a:t>The behavior of these systems can be significantly affected by the presence of the oxide ion that might be resulting from contamination of the salt system</a:t>
            </a:r>
          </a:p>
          <a:p>
            <a:r>
              <a:rPr lang="en-US" sz="2400" dirty="0"/>
              <a:t>Actinide oxides, such as UO2, can precipitate out for oxygen concentrations as low as 1E-4 </a:t>
            </a:r>
          </a:p>
          <a:p>
            <a:r>
              <a:rPr lang="en-US" sz="2400" dirty="0"/>
              <a:t>Metal oxides have much higher melting points and therefore appear as insoluble components at operating temperatures</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863786" y="1968503"/>
            <a:ext cx="4718613" cy="4157663"/>
          </a:xfrm>
        </p:spPr>
        <p:txBody>
          <a:bodyPr/>
          <a:lstStyle/>
          <a:p>
            <a:r>
              <a:rPr lang="en-US" sz="2400" dirty="0"/>
              <a:t>ZrF4 was implemented as an oxygen getter in the original MSRE fuels</a:t>
            </a:r>
          </a:p>
          <a:p>
            <a:endParaRPr lang="en-US" sz="2400" dirty="0"/>
          </a:p>
          <a:p>
            <a:endParaRPr lang="en-US" sz="2400" dirty="0"/>
          </a:p>
          <a:p>
            <a:endParaRPr lang="en-US" sz="2400" dirty="0"/>
          </a:p>
          <a:p>
            <a:endParaRPr lang="en-US" sz="2400" dirty="0"/>
          </a:p>
          <a:p>
            <a:r>
              <a:rPr lang="en-US" sz="2400" dirty="0"/>
              <a:t>AlCl</a:t>
            </a:r>
            <a:r>
              <a:rPr lang="en-US" sz="2400" baseline="-25000" dirty="0"/>
              <a:t>3</a:t>
            </a:r>
            <a:r>
              <a:rPr lang="en-US" sz="2400" dirty="0"/>
              <a:t> or CCl</a:t>
            </a:r>
            <a:r>
              <a:rPr lang="en-US" sz="2400" baseline="-25000" dirty="0"/>
              <a:t>4</a:t>
            </a:r>
            <a:r>
              <a:rPr lang="en-US" sz="2400" dirty="0"/>
              <a:t> can also be used as reactants to tie up oxygen, or strip O from UO2</a:t>
            </a:r>
          </a:p>
        </p:txBody>
      </p:sp>
      <p:pic>
        <p:nvPicPr>
          <p:cNvPr id="5" name="Picture 4">
            <a:extLst>
              <a:ext uri="{FF2B5EF4-FFF2-40B4-BE49-F238E27FC236}">
                <a16:creationId xmlns:a16="http://schemas.microsoft.com/office/drawing/2014/main" id="{42854898-538F-034A-AC0E-4580AAFB83D1}"/>
              </a:ext>
            </a:extLst>
          </p:cNvPr>
          <p:cNvPicPr>
            <a:picLocks noChangeAspect="1"/>
          </p:cNvPicPr>
          <p:nvPr/>
        </p:nvPicPr>
        <p:blipFill>
          <a:blip r:embed="rId2"/>
          <a:stretch>
            <a:fillRect/>
          </a:stretch>
        </p:blipFill>
        <p:spPr>
          <a:xfrm>
            <a:off x="7692742" y="3259398"/>
            <a:ext cx="3060700" cy="431800"/>
          </a:xfrm>
          <a:prstGeom prst="rect">
            <a:avLst/>
          </a:prstGeom>
        </p:spPr>
      </p:pic>
      <p:pic>
        <p:nvPicPr>
          <p:cNvPr id="6" name="Picture 5">
            <a:extLst>
              <a:ext uri="{FF2B5EF4-FFF2-40B4-BE49-F238E27FC236}">
                <a16:creationId xmlns:a16="http://schemas.microsoft.com/office/drawing/2014/main" id="{545259AA-9310-D94E-A589-4ADAFEE53F6F}"/>
              </a:ext>
            </a:extLst>
          </p:cNvPr>
          <p:cNvPicPr>
            <a:picLocks noChangeAspect="1"/>
          </p:cNvPicPr>
          <p:nvPr/>
        </p:nvPicPr>
        <p:blipFill>
          <a:blip r:embed="rId3"/>
          <a:stretch>
            <a:fillRect/>
          </a:stretch>
        </p:blipFill>
        <p:spPr>
          <a:xfrm>
            <a:off x="7692742" y="3779399"/>
            <a:ext cx="3162300" cy="457200"/>
          </a:xfrm>
          <a:prstGeom prst="rect">
            <a:avLst/>
          </a:prstGeom>
        </p:spPr>
      </p:pic>
      <p:pic>
        <p:nvPicPr>
          <p:cNvPr id="7" name="Picture 6">
            <a:extLst>
              <a:ext uri="{FF2B5EF4-FFF2-40B4-BE49-F238E27FC236}">
                <a16:creationId xmlns:a16="http://schemas.microsoft.com/office/drawing/2014/main" id="{0AA12594-B6B3-8C4E-B514-7FDEA82E6FCC}"/>
              </a:ext>
            </a:extLst>
          </p:cNvPr>
          <p:cNvPicPr>
            <a:picLocks noChangeAspect="1"/>
          </p:cNvPicPr>
          <p:nvPr/>
        </p:nvPicPr>
        <p:blipFill>
          <a:blip r:embed="rId4"/>
          <a:stretch>
            <a:fillRect/>
          </a:stretch>
        </p:blipFill>
        <p:spPr>
          <a:xfrm>
            <a:off x="7688884" y="4321365"/>
            <a:ext cx="2959100" cy="482600"/>
          </a:xfrm>
          <a:prstGeom prst="rect">
            <a:avLst/>
          </a:prstGeom>
        </p:spPr>
      </p:pic>
    </p:spTree>
    <p:extLst>
      <p:ext uri="{BB962C8B-B14F-4D97-AF65-F5344CB8AC3E}">
        <p14:creationId xmlns:p14="http://schemas.microsoft.com/office/powerpoint/2010/main" val="134943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400" dirty="0"/>
              <a:t>Redox processes responsible for attack by fluoride mixtures on the alloys result in selective oxidation of the contained Cr</a:t>
            </a:r>
          </a:p>
          <a:p>
            <a:r>
              <a:rPr lang="en-US" sz="2400" dirty="0"/>
              <a:t>This removal of Cr from the alloy occurs primarily in regions of highest temperature</a:t>
            </a:r>
          </a:p>
          <a:p>
            <a:r>
              <a:rPr lang="en-US" sz="2400" dirty="0"/>
              <a:t>The rate of corrosion has been measured and was found to be controlled by the rate at which chromium diffuses to the surfaces undergoing attack</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400" dirty="0"/>
              <a:t>Reaction of UF</a:t>
            </a:r>
            <a:r>
              <a:rPr lang="en-US" sz="2400" baseline="-25000" dirty="0"/>
              <a:t>4</a:t>
            </a:r>
            <a:r>
              <a:rPr lang="en-US" sz="2400" dirty="0"/>
              <a:t> with structural metals (M) is strongly temperature dependent, and when the salt is circulated, a mechanism exists for mass transfer and continued attack</a:t>
            </a:r>
          </a:p>
          <a:p>
            <a:endParaRPr lang="en-US" sz="2400" dirty="0"/>
          </a:p>
          <a:p>
            <a:r>
              <a:rPr lang="en-US" sz="2400" dirty="0"/>
              <a:t>This reaction is of significance mainly in the case of alloys containing relatively large amounts of chromium</a:t>
            </a:r>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454900" y="4242121"/>
            <a:ext cx="2870200" cy="457200"/>
          </a:xfrm>
          <a:prstGeom prst="rect">
            <a:avLst/>
          </a:prstGeom>
        </p:spPr>
      </p:pic>
    </p:spTree>
    <p:extLst>
      <p:ext uri="{BB962C8B-B14F-4D97-AF65-F5344CB8AC3E}">
        <p14:creationId xmlns:p14="http://schemas.microsoft.com/office/powerpoint/2010/main" val="201434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Tree>
    <p:extLst>
      <p:ext uri="{BB962C8B-B14F-4D97-AF65-F5344CB8AC3E}">
        <p14:creationId xmlns:p14="http://schemas.microsoft.com/office/powerpoint/2010/main" val="1582810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4C7-7820-F549-9976-74B35B3B2176}"/>
              </a:ext>
            </a:extLst>
          </p:cNvPr>
          <p:cNvSpPr>
            <a:spLocks noGrp="1"/>
          </p:cNvSpPr>
          <p:nvPr>
            <p:ph type="title"/>
          </p:nvPr>
        </p:nvSpPr>
        <p:spPr/>
        <p:txBody>
          <a:bodyPr/>
          <a:lstStyle/>
          <a:p>
            <a:r>
              <a:rPr lang="en-US" dirty="0"/>
              <a:t>Maintaining Reducing Redox Conditions</a:t>
            </a:r>
          </a:p>
        </p:txBody>
      </p:sp>
      <p:sp>
        <p:nvSpPr>
          <p:cNvPr id="3" name="Content Placeholder 2">
            <a:extLst>
              <a:ext uri="{FF2B5EF4-FFF2-40B4-BE49-F238E27FC236}">
                <a16:creationId xmlns:a16="http://schemas.microsoft.com/office/drawing/2014/main" id="{41C6B774-20F2-C742-AC62-21B2646D8B84}"/>
              </a:ext>
            </a:extLst>
          </p:cNvPr>
          <p:cNvSpPr>
            <a:spLocks noGrp="1"/>
          </p:cNvSpPr>
          <p:nvPr>
            <p:ph sz="half" idx="1"/>
          </p:nvPr>
        </p:nvSpPr>
        <p:spPr>
          <a:xfrm>
            <a:off x="609599" y="1968503"/>
            <a:ext cx="6950150" cy="4157663"/>
          </a:xfrm>
        </p:spPr>
        <p:txBody>
          <a:bodyPr/>
          <a:lstStyle/>
          <a:p>
            <a:r>
              <a:rPr lang="en-US" sz="2200" dirty="0"/>
              <a:t>Maintaining mildly reducing redox conditions is the key to enabling use of engineering alloys</a:t>
            </a:r>
          </a:p>
          <a:p>
            <a:r>
              <a:rPr lang="en-US" sz="2200" dirty="0"/>
              <a:t>Use of a circulating redox buffer provides means to maintain redox condition, while the oxidation states are changing due to fission</a:t>
            </a:r>
          </a:p>
          <a:p>
            <a:r>
              <a:rPr lang="en-US" sz="2200" dirty="0"/>
              <a:t>The ratio of U4+/U3+ serves as a measure of the redox potential of the salt for both chlorides and fluorides</a:t>
            </a:r>
          </a:p>
          <a:p>
            <a:r>
              <a:rPr lang="en-US" sz="2200" dirty="0"/>
              <a:t>Bottom right is the variation of equilibrium concentration of structural metal fluorides as a function of the UF4/UF3 ratio in a molten salt reactor fuel</a:t>
            </a:r>
          </a:p>
          <a:p>
            <a:endParaRPr lang="en-US" sz="2200" dirty="0"/>
          </a:p>
          <a:p>
            <a:endParaRPr lang="en-US" sz="2200" dirty="0"/>
          </a:p>
          <a:p>
            <a:endParaRPr lang="en-US" sz="2200" dirty="0"/>
          </a:p>
        </p:txBody>
      </p:sp>
      <p:pic>
        <p:nvPicPr>
          <p:cNvPr id="9" name="Picture 8">
            <a:extLst>
              <a:ext uri="{FF2B5EF4-FFF2-40B4-BE49-F238E27FC236}">
                <a16:creationId xmlns:a16="http://schemas.microsoft.com/office/drawing/2014/main" id="{001F3A06-51BA-3347-B608-6D310B1CB83D}"/>
              </a:ext>
            </a:extLst>
          </p:cNvPr>
          <p:cNvPicPr>
            <a:picLocks noChangeAspect="1"/>
          </p:cNvPicPr>
          <p:nvPr/>
        </p:nvPicPr>
        <p:blipFill>
          <a:blip r:embed="rId2"/>
          <a:stretch>
            <a:fillRect/>
          </a:stretch>
        </p:blipFill>
        <p:spPr>
          <a:xfrm>
            <a:off x="8208335" y="4256404"/>
            <a:ext cx="3452776" cy="2601595"/>
          </a:xfrm>
          <a:prstGeom prst="rect">
            <a:avLst/>
          </a:prstGeom>
        </p:spPr>
      </p:pic>
      <p:pic>
        <p:nvPicPr>
          <p:cNvPr id="10" name="Content Placeholder 9">
            <a:extLst>
              <a:ext uri="{FF2B5EF4-FFF2-40B4-BE49-F238E27FC236}">
                <a16:creationId xmlns:a16="http://schemas.microsoft.com/office/drawing/2014/main" id="{FAE01C80-0AC0-F649-9541-BDC219D16017}"/>
              </a:ext>
            </a:extLst>
          </p:cNvPr>
          <p:cNvPicPr>
            <a:picLocks noGrp="1" noChangeAspect="1"/>
          </p:cNvPicPr>
          <p:nvPr>
            <p:ph sz="half" idx="2"/>
          </p:nvPr>
        </p:nvPicPr>
        <p:blipFill>
          <a:blip r:embed="rId3"/>
          <a:stretch>
            <a:fillRect/>
          </a:stretch>
        </p:blipFill>
        <p:spPr>
          <a:xfrm>
            <a:off x="7400259" y="1698770"/>
            <a:ext cx="4659861" cy="2649946"/>
          </a:xfrm>
          <a:prstGeom prst="rect">
            <a:avLst/>
          </a:prstGeom>
        </p:spPr>
      </p:pic>
    </p:spTree>
    <p:extLst>
      <p:ext uri="{BB962C8B-B14F-4D97-AF65-F5344CB8AC3E}">
        <p14:creationId xmlns:p14="http://schemas.microsoft.com/office/powerpoint/2010/main" val="2387837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4FAD-093F-1742-A5D9-812E3A10E0F8}"/>
              </a:ext>
            </a:extLst>
          </p:cNvPr>
          <p:cNvSpPr>
            <a:spLocks noGrp="1"/>
          </p:cNvSpPr>
          <p:nvPr>
            <p:ph type="title"/>
          </p:nvPr>
        </p:nvSpPr>
        <p:spPr/>
        <p:txBody>
          <a:bodyPr/>
          <a:lstStyle/>
          <a:p>
            <a:r>
              <a:rPr lang="en-US" dirty="0"/>
              <a:t>Changes During Fission</a:t>
            </a:r>
          </a:p>
        </p:txBody>
      </p:sp>
      <p:sp>
        <p:nvSpPr>
          <p:cNvPr id="3" name="Content Placeholder 2">
            <a:extLst>
              <a:ext uri="{FF2B5EF4-FFF2-40B4-BE49-F238E27FC236}">
                <a16:creationId xmlns:a16="http://schemas.microsoft.com/office/drawing/2014/main" id="{E4A11412-2806-EC45-8DBC-64EF23BF5127}"/>
              </a:ext>
            </a:extLst>
          </p:cNvPr>
          <p:cNvSpPr>
            <a:spLocks noGrp="1"/>
          </p:cNvSpPr>
          <p:nvPr>
            <p:ph sz="half" idx="1"/>
          </p:nvPr>
        </p:nvSpPr>
        <p:spPr>
          <a:xfrm>
            <a:off x="609599" y="1968503"/>
            <a:ext cx="7035209" cy="4157663"/>
          </a:xfrm>
        </p:spPr>
        <p:txBody>
          <a:bodyPr/>
          <a:lstStyle/>
          <a:p>
            <a:r>
              <a:rPr lang="en-US" sz="2400" dirty="0"/>
              <a:t>The fission process continuously alters the fuel salt redox conditions</a:t>
            </a:r>
          </a:p>
          <a:p>
            <a:r>
              <a:rPr lang="en-US" sz="2400" dirty="0"/>
              <a:t>When a U or Pu ion fissions, the available electrons will rearrange on each fission product to satisfy its valence requirements and produce either net oxidizing or reducing conditions in the melt</a:t>
            </a:r>
          </a:p>
          <a:p>
            <a:r>
              <a:rPr lang="en-US" sz="2400" dirty="0"/>
              <a:t>For UF4, four F ions are released; often fission products require less than four and thus there will be an excess of F ions with net oxidizing conditions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DBE1C536-9340-684D-AEDF-97C00AF91503}"/>
              </a:ext>
            </a:extLst>
          </p:cNvPr>
          <p:cNvPicPr>
            <a:picLocks noGrp="1" noChangeAspect="1"/>
          </p:cNvPicPr>
          <p:nvPr>
            <p:ph sz="half" idx="2"/>
          </p:nvPr>
        </p:nvPicPr>
        <p:blipFill>
          <a:blip r:embed="rId2"/>
          <a:stretch>
            <a:fillRect/>
          </a:stretch>
        </p:blipFill>
        <p:spPr>
          <a:xfrm>
            <a:off x="7826330" y="1968503"/>
            <a:ext cx="3756070" cy="4157663"/>
          </a:xfrm>
          <a:prstGeom prst="rect">
            <a:avLst/>
          </a:prstGeom>
        </p:spPr>
      </p:pic>
    </p:spTree>
    <p:extLst>
      <p:ext uri="{BB962C8B-B14F-4D97-AF65-F5344CB8AC3E}">
        <p14:creationId xmlns:p14="http://schemas.microsoft.com/office/powerpoint/2010/main" val="3948437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Distribution of fission products is a central safety issue</a:t>
            </a:r>
          </a:p>
          <a:p>
            <a:r>
              <a:rPr lang="en-US" sz="2400" dirty="0"/>
              <a:t>Fission products may be gaseous, solid, or dissolved</a:t>
            </a:r>
          </a:p>
          <a:p>
            <a:r>
              <a:rPr lang="en-US" sz="2400" dirty="0"/>
              <a:t>Alkaline and alkaline earth fission products form stable salts – </a:t>
            </a:r>
            <a:r>
              <a:rPr lang="en-US" sz="2400" dirty="0" err="1"/>
              <a:t>Rb</a:t>
            </a:r>
            <a:r>
              <a:rPr lang="en-US" sz="2400" dirty="0"/>
              <a:t>, Cs, Sr, Ba</a:t>
            </a:r>
          </a:p>
          <a:p>
            <a:r>
              <a:rPr lang="en-US" sz="2400" dirty="0"/>
              <a:t>Lanthanides and some transition metals can form stable salts</a:t>
            </a:r>
          </a:p>
          <a:p>
            <a:r>
              <a:rPr lang="en-US" sz="2400" dirty="0"/>
              <a:t>Semi-noble fission products plate out on metal surfaces – </a:t>
            </a:r>
            <a:r>
              <a:rPr lang="en-US" sz="2400" dirty="0" err="1"/>
              <a:t>Nb</a:t>
            </a:r>
            <a:r>
              <a:rPr lang="en-US" sz="2400" dirty="0"/>
              <a:t>, Mo, Tc, etc.</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A few elements are very sensitive to redox changes</a:t>
            </a:r>
          </a:p>
          <a:p>
            <a:r>
              <a:rPr lang="en-US" sz="2400" dirty="0"/>
              <a:t>May elect to actively remove gaseous fission products</a:t>
            </a:r>
          </a:p>
          <a:p>
            <a:pPr lvl="1"/>
            <a:r>
              <a:rPr lang="en-US" sz="2000" dirty="0"/>
              <a:t>Lowers the in-core accident source term</a:t>
            </a:r>
          </a:p>
          <a:p>
            <a:pPr lvl="1"/>
            <a:r>
              <a:rPr lang="en-US" sz="2000" dirty="0"/>
              <a:t>Requires cooling fission product traps</a:t>
            </a:r>
          </a:p>
          <a:p>
            <a:pPr lvl="1"/>
            <a:r>
              <a:rPr lang="en-US" sz="2000" dirty="0"/>
              <a:t>Bubble formation and collapse results in reactivity jumps</a:t>
            </a:r>
          </a:p>
          <a:p>
            <a:endParaRPr lang="en-US" sz="2400" dirty="0"/>
          </a:p>
        </p:txBody>
      </p:sp>
    </p:spTree>
    <p:extLst>
      <p:ext uri="{BB962C8B-B14F-4D97-AF65-F5344CB8AC3E}">
        <p14:creationId xmlns:p14="http://schemas.microsoft.com/office/powerpoint/2010/main" val="211572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35CB-65A4-D54D-A1CF-20060A7FD1E1}"/>
              </a:ext>
            </a:extLst>
          </p:cNvPr>
          <p:cNvSpPr>
            <a:spLocks noGrp="1"/>
          </p:cNvSpPr>
          <p:nvPr>
            <p:ph type="title"/>
          </p:nvPr>
        </p:nvSpPr>
        <p:spPr/>
        <p:txBody>
          <a:bodyPr/>
          <a:lstStyle/>
          <a:p>
            <a:r>
              <a:rPr lang="en-US" dirty="0"/>
              <a:t>What are molten salts?</a:t>
            </a:r>
          </a:p>
        </p:txBody>
      </p:sp>
      <p:sp>
        <p:nvSpPr>
          <p:cNvPr id="3" name="Content Placeholder 2">
            <a:extLst>
              <a:ext uri="{FF2B5EF4-FFF2-40B4-BE49-F238E27FC236}">
                <a16:creationId xmlns:a16="http://schemas.microsoft.com/office/drawing/2014/main" id="{5697B008-7DFA-9942-9596-CE3AE7E62F32}"/>
              </a:ext>
            </a:extLst>
          </p:cNvPr>
          <p:cNvSpPr>
            <a:spLocks noGrp="1"/>
          </p:cNvSpPr>
          <p:nvPr>
            <p:ph idx="1"/>
          </p:nvPr>
        </p:nvSpPr>
        <p:spPr>
          <a:xfrm>
            <a:off x="609600" y="2280746"/>
            <a:ext cx="7758896" cy="3845418"/>
          </a:xfrm>
        </p:spPr>
        <p:txBody>
          <a:bodyPr/>
          <a:lstStyle/>
          <a:p>
            <a:r>
              <a:rPr lang="en-US" sz="2000" dirty="0"/>
              <a:t>Salts are ionic compounds formed from a combination of electronegative and electropositive elements</a:t>
            </a:r>
          </a:p>
          <a:p>
            <a:r>
              <a:rPr lang="en-US" sz="2000" dirty="0"/>
              <a:t>At elevated temperatures salts liquefy and are termed “molten salts”</a:t>
            </a:r>
          </a:p>
          <a:p>
            <a:r>
              <a:rPr lang="en-US" sz="2000" dirty="0"/>
              <a:t>Halide salts are ionic compounds formed from the combination of a halogen (electronegative) and another electropositive element – commonly, but not exclusively, alkali metals or alkaline earths</a:t>
            </a:r>
          </a:p>
          <a:p>
            <a:r>
              <a:rPr lang="en-US" sz="2000" dirty="0"/>
              <a:t>Examples: </a:t>
            </a:r>
            <a:r>
              <a:rPr lang="en-US" sz="2000" dirty="0" err="1"/>
              <a:t>LiF</a:t>
            </a:r>
            <a:r>
              <a:rPr lang="en-US" sz="2000" dirty="0"/>
              <a:t>, BeF2, MgCl2, </a:t>
            </a:r>
            <a:r>
              <a:rPr lang="en-US" sz="2000" dirty="0" err="1"/>
              <a:t>NaCl</a:t>
            </a:r>
            <a:r>
              <a:rPr lang="en-US" sz="2000" dirty="0"/>
              <a:t> (aka table salt), ZrF4, </a:t>
            </a:r>
            <a:r>
              <a:rPr lang="en-US" sz="2000" dirty="0" err="1"/>
              <a:t>RbF</a:t>
            </a:r>
            <a:r>
              <a:rPr lang="en-US" sz="2000" dirty="0"/>
              <a:t>, UF4, UCl3</a:t>
            </a:r>
          </a:p>
        </p:txBody>
      </p:sp>
      <p:pic>
        <p:nvPicPr>
          <p:cNvPr id="4" name="Picture 3">
            <a:extLst>
              <a:ext uri="{FF2B5EF4-FFF2-40B4-BE49-F238E27FC236}">
                <a16:creationId xmlns:a16="http://schemas.microsoft.com/office/drawing/2014/main" id="{D081492D-9563-9646-88DC-6AA3B5602198}"/>
              </a:ext>
            </a:extLst>
          </p:cNvPr>
          <p:cNvPicPr>
            <a:picLocks noChangeAspect="1"/>
          </p:cNvPicPr>
          <p:nvPr/>
        </p:nvPicPr>
        <p:blipFill rotWithShape="1">
          <a:blip r:embed="rId2"/>
          <a:srcRect r="6429"/>
          <a:stretch/>
        </p:blipFill>
        <p:spPr>
          <a:xfrm>
            <a:off x="10985670" y="2592405"/>
            <a:ext cx="685800" cy="4098564"/>
          </a:xfrm>
          <a:prstGeom prst="rect">
            <a:avLst/>
          </a:prstGeom>
        </p:spPr>
      </p:pic>
      <p:pic>
        <p:nvPicPr>
          <p:cNvPr id="5" name="Picture 4">
            <a:extLst>
              <a:ext uri="{FF2B5EF4-FFF2-40B4-BE49-F238E27FC236}">
                <a16:creationId xmlns:a16="http://schemas.microsoft.com/office/drawing/2014/main" id="{800A2087-9A5B-0047-B5F4-CD1EA313E948}"/>
              </a:ext>
            </a:extLst>
          </p:cNvPr>
          <p:cNvPicPr>
            <a:picLocks noChangeAspect="1"/>
          </p:cNvPicPr>
          <p:nvPr/>
        </p:nvPicPr>
        <p:blipFill>
          <a:blip r:embed="rId3"/>
          <a:stretch>
            <a:fillRect/>
          </a:stretch>
        </p:blipFill>
        <p:spPr>
          <a:xfrm>
            <a:off x="8656898" y="2592405"/>
            <a:ext cx="685800" cy="4008549"/>
          </a:xfrm>
          <a:prstGeom prst="rect">
            <a:avLst/>
          </a:prstGeom>
        </p:spPr>
      </p:pic>
      <p:pic>
        <p:nvPicPr>
          <p:cNvPr id="6" name="Picture 5">
            <a:extLst>
              <a:ext uri="{FF2B5EF4-FFF2-40B4-BE49-F238E27FC236}">
                <a16:creationId xmlns:a16="http://schemas.microsoft.com/office/drawing/2014/main" id="{39F850DB-08EE-FF4A-8B76-7F2496035A89}"/>
              </a:ext>
            </a:extLst>
          </p:cNvPr>
          <p:cNvPicPr>
            <a:picLocks noChangeAspect="1"/>
          </p:cNvPicPr>
          <p:nvPr/>
        </p:nvPicPr>
        <p:blipFill>
          <a:blip r:embed="rId4"/>
          <a:stretch>
            <a:fillRect/>
          </a:stretch>
        </p:blipFill>
        <p:spPr>
          <a:xfrm>
            <a:off x="9827869" y="2592405"/>
            <a:ext cx="672630" cy="3996788"/>
          </a:xfrm>
          <a:prstGeom prst="rect">
            <a:avLst/>
          </a:prstGeom>
        </p:spPr>
      </p:pic>
      <p:sp>
        <p:nvSpPr>
          <p:cNvPr id="7" name="TextBox 6">
            <a:extLst>
              <a:ext uri="{FF2B5EF4-FFF2-40B4-BE49-F238E27FC236}">
                <a16:creationId xmlns:a16="http://schemas.microsoft.com/office/drawing/2014/main" id="{03C6BDEF-43A3-1D4E-A99D-8B1BE483FEBF}"/>
              </a:ext>
            </a:extLst>
          </p:cNvPr>
          <p:cNvSpPr txBox="1"/>
          <p:nvPr/>
        </p:nvSpPr>
        <p:spPr>
          <a:xfrm>
            <a:off x="10813496" y="2123283"/>
            <a:ext cx="1030147" cy="338554"/>
          </a:xfrm>
          <a:prstGeom prst="rect">
            <a:avLst/>
          </a:prstGeom>
          <a:noFill/>
        </p:spPr>
        <p:txBody>
          <a:bodyPr wrap="square" rtlCol="0">
            <a:spAutoFit/>
          </a:bodyPr>
          <a:lstStyle/>
          <a:p>
            <a:pPr algn="ctr"/>
            <a:r>
              <a:rPr lang="en-US" sz="1600" dirty="0"/>
              <a:t>Halogens</a:t>
            </a:r>
          </a:p>
        </p:txBody>
      </p:sp>
      <p:sp>
        <p:nvSpPr>
          <p:cNvPr id="8" name="TextBox 7">
            <a:extLst>
              <a:ext uri="{FF2B5EF4-FFF2-40B4-BE49-F238E27FC236}">
                <a16:creationId xmlns:a16="http://schemas.microsoft.com/office/drawing/2014/main" id="{FCFEA159-5194-A144-A72E-045D06EFEF19}"/>
              </a:ext>
            </a:extLst>
          </p:cNvPr>
          <p:cNvSpPr txBox="1"/>
          <p:nvPr/>
        </p:nvSpPr>
        <p:spPr>
          <a:xfrm>
            <a:off x="9696931" y="1968500"/>
            <a:ext cx="925975" cy="584775"/>
          </a:xfrm>
          <a:prstGeom prst="rect">
            <a:avLst/>
          </a:prstGeom>
          <a:noFill/>
        </p:spPr>
        <p:txBody>
          <a:bodyPr wrap="square" rtlCol="0">
            <a:spAutoFit/>
          </a:bodyPr>
          <a:lstStyle/>
          <a:p>
            <a:pPr algn="ctr"/>
            <a:r>
              <a:rPr lang="en-US" sz="1600" dirty="0"/>
              <a:t>Alkaline Earths</a:t>
            </a:r>
          </a:p>
        </p:txBody>
      </p:sp>
      <p:sp>
        <p:nvSpPr>
          <p:cNvPr id="9" name="TextBox 8">
            <a:extLst>
              <a:ext uri="{FF2B5EF4-FFF2-40B4-BE49-F238E27FC236}">
                <a16:creationId xmlns:a16="http://schemas.microsoft.com/office/drawing/2014/main" id="{0DB9AA29-C9F1-2C4D-B092-47312ECE5FE2}"/>
              </a:ext>
            </a:extLst>
          </p:cNvPr>
          <p:cNvSpPr txBox="1"/>
          <p:nvPr/>
        </p:nvSpPr>
        <p:spPr>
          <a:xfrm>
            <a:off x="8536810" y="1968500"/>
            <a:ext cx="925975" cy="584775"/>
          </a:xfrm>
          <a:prstGeom prst="rect">
            <a:avLst/>
          </a:prstGeom>
          <a:noFill/>
        </p:spPr>
        <p:txBody>
          <a:bodyPr wrap="square" rtlCol="0">
            <a:spAutoFit/>
          </a:bodyPr>
          <a:lstStyle/>
          <a:p>
            <a:pPr algn="ctr"/>
            <a:r>
              <a:rPr lang="en-US" sz="1600" dirty="0"/>
              <a:t>Alkali Metals</a:t>
            </a:r>
          </a:p>
        </p:txBody>
      </p:sp>
    </p:spTree>
    <p:extLst>
      <p:ext uri="{BB962C8B-B14F-4D97-AF65-F5344CB8AC3E}">
        <p14:creationId xmlns:p14="http://schemas.microsoft.com/office/powerpoint/2010/main" val="444014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2514-D7E3-5F41-91DE-2F2D041554CF}"/>
              </a:ext>
            </a:extLst>
          </p:cNvPr>
          <p:cNvSpPr>
            <a:spLocks noGrp="1"/>
          </p:cNvSpPr>
          <p:nvPr>
            <p:ph type="title"/>
          </p:nvPr>
        </p:nvSpPr>
        <p:spPr/>
        <p:txBody>
          <a:bodyPr/>
          <a:lstStyle/>
          <a:p>
            <a:r>
              <a:rPr lang="en-US" dirty="0"/>
              <a:t>Fission Product Plating</a:t>
            </a:r>
          </a:p>
        </p:txBody>
      </p:sp>
      <p:sp>
        <p:nvSpPr>
          <p:cNvPr id="3" name="Content Placeholder 2">
            <a:extLst>
              <a:ext uri="{FF2B5EF4-FFF2-40B4-BE49-F238E27FC236}">
                <a16:creationId xmlns:a16="http://schemas.microsoft.com/office/drawing/2014/main" id="{34B11B6E-EC40-B141-A9E7-F35287E063A1}"/>
              </a:ext>
            </a:extLst>
          </p:cNvPr>
          <p:cNvSpPr>
            <a:spLocks noGrp="1"/>
          </p:cNvSpPr>
          <p:nvPr>
            <p:ph sz="half" idx="1"/>
          </p:nvPr>
        </p:nvSpPr>
        <p:spPr/>
        <p:txBody>
          <a:bodyPr/>
          <a:lstStyle/>
          <a:p>
            <a:r>
              <a:rPr lang="en-US" sz="2400" dirty="0"/>
              <a:t>Noble metals are insoluble in the fluoride salt and can be found in helium </a:t>
            </a:r>
            <a:r>
              <a:rPr lang="en-US" sz="2400" dirty="0" err="1"/>
              <a:t>sparge</a:t>
            </a:r>
            <a:r>
              <a:rPr lang="en-US" sz="2400" dirty="0"/>
              <a:t> gas, on the graphite, or deposited on the metallic surfaces of the primary circuit</a:t>
            </a:r>
          </a:p>
          <a:p>
            <a:r>
              <a:rPr lang="en-US" sz="2400" dirty="0"/>
              <a:t>The deposited material contributes to the heat generation from its decay even after the reactor shutdown, decreasing the overall safety of the MSR</a:t>
            </a:r>
          </a:p>
          <a:p>
            <a:endParaRPr lang="en-US" sz="2400" dirty="0"/>
          </a:p>
          <a:p>
            <a:endParaRPr lang="en-US" sz="2400" dirty="0"/>
          </a:p>
        </p:txBody>
      </p:sp>
      <p:sp>
        <p:nvSpPr>
          <p:cNvPr id="4" name="Content Placeholder 3">
            <a:extLst>
              <a:ext uri="{FF2B5EF4-FFF2-40B4-BE49-F238E27FC236}">
                <a16:creationId xmlns:a16="http://schemas.microsoft.com/office/drawing/2014/main" id="{7E0D2472-141E-7545-AF41-E95D03576324}"/>
              </a:ext>
            </a:extLst>
          </p:cNvPr>
          <p:cNvSpPr>
            <a:spLocks noGrp="1"/>
          </p:cNvSpPr>
          <p:nvPr>
            <p:ph sz="half" idx="2"/>
          </p:nvPr>
        </p:nvSpPr>
        <p:spPr/>
        <p:txBody>
          <a:bodyPr/>
          <a:lstStyle/>
          <a:p>
            <a:r>
              <a:rPr lang="en-US" sz="2400" dirty="0"/>
              <a:t>The deposits on the graphite specimens in the case of thermal reactors absorb neutrons during the operation and lead to lower efficiency of the reactor</a:t>
            </a:r>
          </a:p>
          <a:p>
            <a:r>
              <a:rPr lang="en-US" sz="2400" dirty="0"/>
              <a:t>One way of avoiding this detrimental precipitation is to remove the insoluble fission products by helium bubbling before they interact with the structural materials</a:t>
            </a:r>
          </a:p>
          <a:p>
            <a:endParaRPr lang="en-US" sz="2400" dirty="0"/>
          </a:p>
        </p:txBody>
      </p:sp>
    </p:spTree>
    <p:extLst>
      <p:ext uri="{BB962C8B-B14F-4D97-AF65-F5344CB8AC3E}">
        <p14:creationId xmlns:p14="http://schemas.microsoft.com/office/powerpoint/2010/main" val="1336505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Cover Gas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832923" cy="4157663"/>
          </a:xfrm>
        </p:spPr>
        <p:txBody>
          <a:bodyPr/>
          <a:lstStyle/>
          <a:p>
            <a:r>
              <a:rPr lang="en-US" sz="2200" dirty="0"/>
              <a:t>The cover gas (off-gas) handling system is a key element of any MSR</a:t>
            </a:r>
          </a:p>
          <a:p>
            <a:r>
              <a:rPr lang="en-US" sz="2200" dirty="0"/>
              <a:t>Fission gases such as xenon and krypton will readily escape the salt</a:t>
            </a:r>
          </a:p>
          <a:p>
            <a:r>
              <a:rPr lang="en-US" sz="2200" dirty="0"/>
              <a:t>Acidic gases may accumulate as a result of radiolysis</a:t>
            </a:r>
          </a:p>
          <a:p>
            <a:r>
              <a:rPr lang="en-US" sz="2200" dirty="0"/>
              <a:t>Tritium is formed by neutron interactions with light elements in the salt</a:t>
            </a:r>
          </a:p>
          <a:p>
            <a:r>
              <a:rPr lang="en-US" sz="2200" dirty="0"/>
              <a:t>The cover gas system will contain the radionuclides emerging from the free surface above the fuel salt as well as any sweep or sparging gases used</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88D78B60-141F-EA4C-AFDC-DA32FCCAB4E5}"/>
              </a:ext>
            </a:extLst>
          </p:cNvPr>
          <p:cNvPicPr>
            <a:picLocks noGrp="1" noChangeAspect="1"/>
          </p:cNvPicPr>
          <p:nvPr>
            <p:ph sz="half" idx="2"/>
          </p:nvPr>
        </p:nvPicPr>
        <p:blipFill>
          <a:blip r:embed="rId2"/>
          <a:stretch>
            <a:fillRect/>
          </a:stretch>
        </p:blipFill>
        <p:spPr>
          <a:xfrm>
            <a:off x="7347110" y="2372811"/>
            <a:ext cx="4663555" cy="3310360"/>
          </a:xfrm>
          <a:prstGeom prst="rect">
            <a:avLst/>
          </a:prstGeom>
        </p:spPr>
      </p:pic>
    </p:spTree>
    <p:extLst>
      <p:ext uri="{BB962C8B-B14F-4D97-AF65-F5344CB8AC3E}">
        <p14:creationId xmlns:p14="http://schemas.microsoft.com/office/powerpoint/2010/main" val="2650357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Tritium</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224298" cy="4157663"/>
          </a:xfrm>
        </p:spPr>
        <p:txBody>
          <a:bodyPr/>
          <a:lstStyle/>
          <a:p>
            <a:r>
              <a:rPr lang="en-US" sz="2400" dirty="0"/>
              <a:t>Tritium production and control is an issue for Li-bearing salts</a:t>
            </a:r>
          </a:p>
          <a:p>
            <a:r>
              <a:rPr lang="en-US" sz="2400" dirty="0"/>
              <a:t>Tritium is produced by neutron reactions with lithium, beryllium, and fluorine as well as being a ternary fission product</a:t>
            </a:r>
          </a:p>
          <a:p>
            <a:r>
              <a:rPr lang="en-US" sz="2400" dirty="0"/>
              <a:t>Tritium can exist as ions of as TF, depending on redox conditions</a:t>
            </a:r>
          </a:p>
          <a:p>
            <a:r>
              <a:rPr lang="en-US" sz="2400" dirty="0"/>
              <a:t>Above 300C tritium will diffuse through structural materials</a:t>
            </a:r>
          </a:p>
          <a:p>
            <a:endParaRPr lang="en-US" sz="2400" dirty="0"/>
          </a:p>
        </p:txBody>
      </p:sp>
      <p:pic>
        <p:nvPicPr>
          <p:cNvPr id="5" name="Content Placeholder 4">
            <a:extLst>
              <a:ext uri="{FF2B5EF4-FFF2-40B4-BE49-F238E27FC236}">
                <a16:creationId xmlns:a16="http://schemas.microsoft.com/office/drawing/2014/main" id="{2156E40E-A1D0-D841-BF75-3919504AC74E}"/>
              </a:ext>
            </a:extLst>
          </p:cNvPr>
          <p:cNvPicPr>
            <a:picLocks noGrp="1" noChangeAspect="1"/>
          </p:cNvPicPr>
          <p:nvPr>
            <p:ph sz="half" idx="2"/>
          </p:nvPr>
        </p:nvPicPr>
        <p:blipFill>
          <a:blip r:embed="rId2"/>
          <a:stretch>
            <a:fillRect/>
          </a:stretch>
        </p:blipFill>
        <p:spPr>
          <a:xfrm>
            <a:off x="6833898" y="2102288"/>
            <a:ext cx="4748501" cy="3430411"/>
          </a:xfrm>
          <a:prstGeom prst="rect">
            <a:avLst/>
          </a:prstGeom>
        </p:spPr>
      </p:pic>
    </p:spTree>
    <p:extLst>
      <p:ext uri="{BB962C8B-B14F-4D97-AF65-F5344CB8AC3E}">
        <p14:creationId xmlns:p14="http://schemas.microsoft.com/office/powerpoint/2010/main" val="184652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823-ACA7-B34F-889A-412F67BD8432}"/>
              </a:ext>
            </a:extLst>
          </p:cNvPr>
          <p:cNvSpPr>
            <a:spLocks noGrp="1"/>
          </p:cNvSpPr>
          <p:nvPr>
            <p:ph type="title"/>
          </p:nvPr>
        </p:nvSpPr>
        <p:spPr/>
        <p:txBody>
          <a:bodyPr/>
          <a:lstStyle/>
          <a:p>
            <a:r>
              <a:rPr lang="en-US" dirty="0"/>
              <a:t>Radiolytic Stability</a:t>
            </a:r>
          </a:p>
        </p:txBody>
      </p:sp>
      <p:sp>
        <p:nvSpPr>
          <p:cNvPr id="3" name="Content Placeholder 2">
            <a:extLst>
              <a:ext uri="{FF2B5EF4-FFF2-40B4-BE49-F238E27FC236}">
                <a16:creationId xmlns:a16="http://schemas.microsoft.com/office/drawing/2014/main" id="{A7B442F0-9537-9944-AC40-1532EBEAA816}"/>
              </a:ext>
            </a:extLst>
          </p:cNvPr>
          <p:cNvSpPr>
            <a:spLocks noGrp="1"/>
          </p:cNvSpPr>
          <p:nvPr>
            <p:ph sz="half" idx="1"/>
          </p:nvPr>
        </p:nvSpPr>
        <p:spPr>
          <a:xfrm>
            <a:off x="609599" y="1968503"/>
            <a:ext cx="7152168" cy="4157663"/>
          </a:xfrm>
        </p:spPr>
        <p:txBody>
          <a:bodyPr/>
          <a:lstStyle/>
          <a:p>
            <a:r>
              <a:rPr lang="en-US" sz="2200" dirty="0"/>
              <a:t>Molten salts are highly radiolytically stable</a:t>
            </a:r>
          </a:p>
          <a:p>
            <a:r>
              <a:rPr lang="en-US" sz="2200" dirty="0"/>
              <a:t>Radiolysis is the dissociation of molecules by ionizing radiation</a:t>
            </a:r>
          </a:p>
          <a:p>
            <a:r>
              <a:rPr lang="en-US" sz="2200" dirty="0"/>
              <a:t>Salts are combinations of strongly electronegative elements with strongly electropositive metals with very high bond energies</a:t>
            </a:r>
          </a:p>
          <a:p>
            <a:r>
              <a:rPr lang="en-US" sz="2200" dirty="0"/>
              <a:t>Formation energy of salts is more negative than metal fluorides</a:t>
            </a:r>
          </a:p>
          <a:p>
            <a:r>
              <a:rPr lang="en-US" sz="2200" dirty="0"/>
              <a:t>MSRE graphite and Hastelloy N exposed to coolant salt was untouched after ~3 years of operation</a:t>
            </a:r>
          </a:p>
          <a:p>
            <a:endParaRPr lang="en-US" sz="2200" dirty="0"/>
          </a:p>
          <a:p>
            <a:endParaRPr lang="en-US" sz="2200" dirty="0"/>
          </a:p>
        </p:txBody>
      </p:sp>
      <p:pic>
        <p:nvPicPr>
          <p:cNvPr id="5" name="Content Placeholder 4">
            <a:extLst>
              <a:ext uri="{FF2B5EF4-FFF2-40B4-BE49-F238E27FC236}">
                <a16:creationId xmlns:a16="http://schemas.microsoft.com/office/drawing/2014/main" id="{5E908FA3-382A-374A-BF2E-107D4EDFB593}"/>
              </a:ext>
            </a:extLst>
          </p:cNvPr>
          <p:cNvPicPr>
            <a:picLocks noGrp="1" noChangeAspect="1"/>
          </p:cNvPicPr>
          <p:nvPr>
            <p:ph sz="half" idx="2"/>
          </p:nvPr>
        </p:nvPicPr>
        <p:blipFill>
          <a:blip r:embed="rId2"/>
          <a:stretch>
            <a:fillRect/>
          </a:stretch>
        </p:blipFill>
        <p:spPr>
          <a:xfrm>
            <a:off x="7569200" y="1782991"/>
            <a:ext cx="4013200" cy="2489200"/>
          </a:xfrm>
          <a:prstGeom prst="rect">
            <a:avLst/>
          </a:prstGeom>
        </p:spPr>
      </p:pic>
      <p:pic>
        <p:nvPicPr>
          <p:cNvPr id="6" name="Picture 5">
            <a:extLst>
              <a:ext uri="{FF2B5EF4-FFF2-40B4-BE49-F238E27FC236}">
                <a16:creationId xmlns:a16="http://schemas.microsoft.com/office/drawing/2014/main" id="{B93C4445-5574-214D-A5FA-470B1E2918EC}"/>
              </a:ext>
            </a:extLst>
          </p:cNvPr>
          <p:cNvPicPr>
            <a:picLocks noChangeAspect="1"/>
          </p:cNvPicPr>
          <p:nvPr/>
        </p:nvPicPr>
        <p:blipFill>
          <a:blip r:embed="rId3"/>
          <a:stretch>
            <a:fillRect/>
          </a:stretch>
        </p:blipFill>
        <p:spPr>
          <a:xfrm>
            <a:off x="8131507" y="4272191"/>
            <a:ext cx="2888586" cy="2439950"/>
          </a:xfrm>
          <a:prstGeom prst="rect">
            <a:avLst/>
          </a:prstGeom>
        </p:spPr>
      </p:pic>
    </p:spTree>
    <p:extLst>
      <p:ext uri="{BB962C8B-B14F-4D97-AF65-F5344CB8AC3E}">
        <p14:creationId xmlns:p14="http://schemas.microsoft.com/office/powerpoint/2010/main" val="2474788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Na(ha)-Pu(ha)3</a:t>
            </a:r>
          </a:p>
        </p:txBody>
      </p:sp>
      <p:pic>
        <p:nvPicPr>
          <p:cNvPr id="5" name="Content Placeholder 4">
            <a:extLst>
              <a:ext uri="{FF2B5EF4-FFF2-40B4-BE49-F238E27FC236}">
                <a16:creationId xmlns:a16="http://schemas.microsoft.com/office/drawing/2014/main" id="{001DF589-FC3E-C643-B4F7-736AAD21B3A5}"/>
              </a:ext>
            </a:extLst>
          </p:cNvPr>
          <p:cNvPicPr>
            <a:picLocks noGrp="1" noChangeAspect="1"/>
          </p:cNvPicPr>
          <p:nvPr>
            <p:ph sz="half" idx="1"/>
          </p:nvPr>
        </p:nvPicPr>
        <p:blipFill>
          <a:blip r:embed="rId2"/>
          <a:stretch>
            <a:fillRect/>
          </a:stretch>
        </p:blipFill>
        <p:spPr>
          <a:xfrm>
            <a:off x="609600" y="2154324"/>
            <a:ext cx="5384800" cy="3786014"/>
          </a:xfrm>
          <a:prstGeom prst="rect">
            <a:avLst/>
          </a:prstGeom>
        </p:spPr>
      </p:pic>
      <p:pic>
        <p:nvPicPr>
          <p:cNvPr id="6" name="Content Placeholder 5">
            <a:extLst>
              <a:ext uri="{FF2B5EF4-FFF2-40B4-BE49-F238E27FC236}">
                <a16:creationId xmlns:a16="http://schemas.microsoft.com/office/drawing/2014/main" id="{4B2CC0B9-EB72-454B-966E-410D1F468904}"/>
              </a:ext>
            </a:extLst>
          </p:cNvPr>
          <p:cNvPicPr>
            <a:picLocks noGrp="1" noChangeAspect="1"/>
          </p:cNvPicPr>
          <p:nvPr>
            <p:ph sz="half" idx="2"/>
          </p:nvPr>
        </p:nvPicPr>
        <p:blipFill rotWithShape="1">
          <a:blip r:embed="rId3"/>
          <a:srcRect r="49582"/>
          <a:stretch/>
        </p:blipFill>
        <p:spPr>
          <a:xfrm>
            <a:off x="6128151" y="2154324"/>
            <a:ext cx="5819045" cy="3786014"/>
          </a:xfrm>
          <a:prstGeom prst="rect">
            <a:avLst/>
          </a:prstGeom>
        </p:spPr>
      </p:pic>
    </p:spTree>
    <p:extLst>
      <p:ext uri="{BB962C8B-B14F-4D97-AF65-F5344CB8AC3E}">
        <p14:creationId xmlns:p14="http://schemas.microsoft.com/office/powerpoint/2010/main" val="3587120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Na(ha)-U(ha)3</a:t>
            </a:r>
          </a:p>
        </p:txBody>
      </p:sp>
      <p:pic>
        <p:nvPicPr>
          <p:cNvPr id="5" name="Content Placeholder 4">
            <a:extLst>
              <a:ext uri="{FF2B5EF4-FFF2-40B4-BE49-F238E27FC236}">
                <a16:creationId xmlns:a16="http://schemas.microsoft.com/office/drawing/2014/main" id="{31227F4B-02C4-8A43-902D-859F70B7E7BA}"/>
              </a:ext>
            </a:extLst>
          </p:cNvPr>
          <p:cNvPicPr>
            <a:picLocks noGrp="1" noChangeAspect="1"/>
          </p:cNvPicPr>
          <p:nvPr>
            <p:ph sz="half" idx="2"/>
          </p:nvPr>
        </p:nvPicPr>
        <p:blipFill rotWithShape="1">
          <a:blip r:embed="rId2"/>
          <a:srcRect r="49582"/>
          <a:stretch/>
        </p:blipFill>
        <p:spPr>
          <a:xfrm>
            <a:off x="6096000" y="2301229"/>
            <a:ext cx="5747473" cy="3739448"/>
          </a:xfrm>
          <a:prstGeom prst="rect">
            <a:avLst/>
          </a:prstGeom>
        </p:spPr>
      </p:pic>
      <p:pic>
        <p:nvPicPr>
          <p:cNvPr id="12" name="Content Placeholder 11">
            <a:extLst>
              <a:ext uri="{FF2B5EF4-FFF2-40B4-BE49-F238E27FC236}">
                <a16:creationId xmlns:a16="http://schemas.microsoft.com/office/drawing/2014/main" id="{5A98D487-24C7-5141-A1D8-D48A9DC7C13A}"/>
              </a:ext>
            </a:extLst>
          </p:cNvPr>
          <p:cNvPicPr>
            <a:picLocks noGrp="1" noChangeAspect="1"/>
          </p:cNvPicPr>
          <p:nvPr>
            <p:ph sz="half" idx="1"/>
          </p:nvPr>
        </p:nvPicPr>
        <p:blipFill>
          <a:blip r:embed="rId3"/>
          <a:stretch>
            <a:fillRect/>
          </a:stretch>
        </p:blipFill>
        <p:spPr>
          <a:xfrm rot="16200000">
            <a:off x="1283295" y="1627535"/>
            <a:ext cx="3734863" cy="5082252"/>
          </a:xfrm>
          <a:prstGeom prst="rect">
            <a:avLst/>
          </a:prstGeom>
        </p:spPr>
      </p:pic>
    </p:spTree>
    <p:extLst>
      <p:ext uri="{BB962C8B-B14F-4D97-AF65-F5344CB8AC3E}">
        <p14:creationId xmlns:p14="http://schemas.microsoft.com/office/powerpoint/2010/main" val="146123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9EF0-687E-7241-BB1B-1A64466A5768}"/>
              </a:ext>
            </a:extLst>
          </p:cNvPr>
          <p:cNvSpPr>
            <a:spLocks noGrp="1"/>
          </p:cNvSpPr>
          <p:nvPr>
            <p:ph type="title"/>
          </p:nvPr>
        </p:nvSpPr>
        <p:spPr/>
        <p:txBody>
          <a:bodyPr/>
          <a:lstStyle/>
          <a:p>
            <a:r>
              <a:rPr lang="en-US" dirty="0"/>
              <a:t>Corrosion of Structural Materials</a:t>
            </a:r>
          </a:p>
        </p:txBody>
      </p:sp>
      <p:sp>
        <p:nvSpPr>
          <p:cNvPr id="3" name="Content Placeholder 2">
            <a:extLst>
              <a:ext uri="{FF2B5EF4-FFF2-40B4-BE49-F238E27FC236}">
                <a16:creationId xmlns:a16="http://schemas.microsoft.com/office/drawing/2014/main" id="{8856E857-9C4B-2241-9838-DE0015604232}"/>
              </a:ext>
            </a:extLst>
          </p:cNvPr>
          <p:cNvSpPr>
            <a:spLocks noGrp="1"/>
          </p:cNvSpPr>
          <p:nvPr>
            <p:ph sz="half" idx="1"/>
          </p:nvPr>
        </p:nvSpPr>
        <p:spPr>
          <a:xfrm>
            <a:off x="609599" y="1968503"/>
            <a:ext cx="5961321" cy="4157663"/>
          </a:xfrm>
        </p:spPr>
        <p:txBody>
          <a:bodyPr/>
          <a:lstStyle/>
          <a:p>
            <a:r>
              <a:rPr lang="en-US" sz="2400" dirty="0"/>
              <a:t>Corrosion of the structural materials of the reactor by the molten salt may affect the chemistry and redox conditions of the fuel</a:t>
            </a:r>
          </a:p>
          <a:p>
            <a:r>
              <a:rPr lang="en-US" sz="2400" dirty="0"/>
              <a:t>The corrosion process to be considered in this context is the oxidation of metals in the alloy phase and their dissolution in the salt phase</a:t>
            </a:r>
          </a:p>
          <a:p>
            <a:r>
              <a:rPr lang="en-US" sz="2400" dirty="0"/>
              <a:t>Cr is the least stable element in relevant Ni-based alloys</a:t>
            </a:r>
          </a:p>
          <a:p>
            <a:endParaRPr lang="en-US" sz="2400" dirty="0"/>
          </a:p>
          <a:p>
            <a:endParaRPr lang="en-US" sz="2400" dirty="0"/>
          </a:p>
        </p:txBody>
      </p:sp>
      <p:pic>
        <p:nvPicPr>
          <p:cNvPr id="7" name="Content Placeholder 6">
            <a:extLst>
              <a:ext uri="{FF2B5EF4-FFF2-40B4-BE49-F238E27FC236}">
                <a16:creationId xmlns:a16="http://schemas.microsoft.com/office/drawing/2014/main" id="{A16DB86B-5825-9F4C-A319-82E9B7CC96B2}"/>
              </a:ext>
            </a:extLst>
          </p:cNvPr>
          <p:cNvPicPr>
            <a:picLocks noGrp="1" noChangeAspect="1"/>
          </p:cNvPicPr>
          <p:nvPr>
            <p:ph sz="half" idx="2"/>
          </p:nvPr>
        </p:nvPicPr>
        <p:blipFill>
          <a:blip r:embed="rId2"/>
          <a:stretch>
            <a:fillRect/>
          </a:stretch>
        </p:blipFill>
        <p:spPr>
          <a:xfrm>
            <a:off x="7220836" y="1762125"/>
            <a:ext cx="3888581" cy="3888581"/>
          </a:xfrm>
          <a:prstGeom prst="rect">
            <a:avLst/>
          </a:prstGeom>
        </p:spPr>
      </p:pic>
      <p:pic>
        <p:nvPicPr>
          <p:cNvPr id="6" name="Picture 5">
            <a:extLst>
              <a:ext uri="{FF2B5EF4-FFF2-40B4-BE49-F238E27FC236}">
                <a16:creationId xmlns:a16="http://schemas.microsoft.com/office/drawing/2014/main" id="{F9487AE4-EEDA-4F41-9474-401DCFF14131}"/>
              </a:ext>
            </a:extLst>
          </p:cNvPr>
          <p:cNvPicPr>
            <a:picLocks noChangeAspect="1"/>
          </p:cNvPicPr>
          <p:nvPr/>
        </p:nvPicPr>
        <p:blipFill>
          <a:blip r:embed="rId3"/>
          <a:stretch>
            <a:fillRect/>
          </a:stretch>
        </p:blipFill>
        <p:spPr>
          <a:xfrm>
            <a:off x="7355376" y="5650706"/>
            <a:ext cx="3619500" cy="825500"/>
          </a:xfrm>
          <a:prstGeom prst="rect">
            <a:avLst/>
          </a:prstGeom>
        </p:spPr>
      </p:pic>
    </p:spTree>
    <p:extLst>
      <p:ext uri="{BB962C8B-B14F-4D97-AF65-F5344CB8AC3E}">
        <p14:creationId xmlns:p14="http://schemas.microsoft.com/office/powerpoint/2010/main" val="272714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B980-20C5-864D-9572-55CFEB128094}"/>
              </a:ext>
            </a:extLst>
          </p:cNvPr>
          <p:cNvSpPr>
            <a:spLocks noGrp="1"/>
          </p:cNvSpPr>
          <p:nvPr>
            <p:ph type="title"/>
          </p:nvPr>
        </p:nvSpPr>
        <p:spPr/>
        <p:txBody>
          <a:bodyPr/>
          <a:lstStyle/>
          <a:p>
            <a:r>
              <a:rPr lang="en-US" dirty="0"/>
              <a:t>Three principal corrosion processes</a:t>
            </a:r>
          </a:p>
        </p:txBody>
      </p:sp>
      <p:sp>
        <p:nvSpPr>
          <p:cNvPr id="3" name="Content Placeholder 2">
            <a:extLst>
              <a:ext uri="{FF2B5EF4-FFF2-40B4-BE49-F238E27FC236}">
                <a16:creationId xmlns:a16="http://schemas.microsoft.com/office/drawing/2014/main" id="{B718E9ED-CADC-3E4D-BDD0-4627BFB2D421}"/>
              </a:ext>
            </a:extLst>
          </p:cNvPr>
          <p:cNvSpPr>
            <a:spLocks noGrp="1"/>
          </p:cNvSpPr>
          <p:nvPr>
            <p:ph sz="half" idx="1"/>
          </p:nvPr>
        </p:nvSpPr>
        <p:spPr>
          <a:xfrm>
            <a:off x="609600" y="1968503"/>
            <a:ext cx="10972800" cy="4157663"/>
          </a:xfrm>
        </p:spPr>
        <p:txBody>
          <a:bodyPr/>
          <a:lstStyle/>
          <a:p>
            <a:r>
              <a:rPr lang="en-US" dirty="0"/>
              <a:t>Reactions due to oxides on the metal</a:t>
            </a:r>
          </a:p>
          <a:p>
            <a:r>
              <a:rPr lang="en-US" dirty="0"/>
              <a:t>Reactions with dissolved impurities</a:t>
            </a:r>
          </a:p>
          <a:p>
            <a:r>
              <a:rPr lang="en-US" dirty="0"/>
              <a:t>Reactions with necessary constituents of the melt</a:t>
            </a:r>
          </a:p>
          <a:p>
            <a:endParaRPr lang="en-US" dirty="0"/>
          </a:p>
        </p:txBody>
      </p:sp>
    </p:spTree>
    <p:extLst>
      <p:ext uri="{BB962C8B-B14F-4D97-AF65-F5344CB8AC3E}">
        <p14:creationId xmlns:p14="http://schemas.microsoft.com/office/powerpoint/2010/main" val="3436390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440-CA42-0948-B10A-726A372FFBC2}"/>
              </a:ext>
            </a:extLst>
          </p:cNvPr>
          <p:cNvSpPr>
            <a:spLocks noGrp="1"/>
          </p:cNvSpPr>
          <p:nvPr>
            <p:ph type="title"/>
          </p:nvPr>
        </p:nvSpPr>
        <p:spPr/>
        <p:txBody>
          <a:bodyPr/>
          <a:lstStyle/>
          <a:p>
            <a:r>
              <a:rPr lang="en-US" dirty="0"/>
              <a:t>Protective coatings?</a:t>
            </a:r>
          </a:p>
        </p:txBody>
      </p:sp>
      <p:sp>
        <p:nvSpPr>
          <p:cNvPr id="3" name="Content Placeholder 2">
            <a:extLst>
              <a:ext uri="{FF2B5EF4-FFF2-40B4-BE49-F238E27FC236}">
                <a16:creationId xmlns:a16="http://schemas.microsoft.com/office/drawing/2014/main" id="{5E02C21A-31E0-A647-8166-C92CC179E96C}"/>
              </a:ext>
            </a:extLst>
          </p:cNvPr>
          <p:cNvSpPr>
            <a:spLocks noGrp="1"/>
          </p:cNvSpPr>
          <p:nvPr>
            <p:ph sz="half" idx="1"/>
          </p:nvPr>
        </p:nvSpPr>
        <p:spPr/>
        <p:txBody>
          <a:bodyPr/>
          <a:lstStyle/>
          <a:p>
            <a:r>
              <a:rPr lang="en-US" sz="2400" dirty="0"/>
              <a:t>It is not useful to apply a protective coating of, for example, an oxide layer on the structural material for the two following reasons: </a:t>
            </a:r>
          </a:p>
          <a:p>
            <a:pPr lvl="1"/>
            <a:r>
              <a:rPr lang="en-US" sz="2000" dirty="0"/>
              <a:t>although some oxides are relatively insoluble in the fluoride melt, most are readily dissolved</a:t>
            </a:r>
          </a:p>
          <a:p>
            <a:pPr lvl="1"/>
            <a:r>
              <a:rPr lang="en-US" sz="2000" dirty="0"/>
              <a:t>all oxides rapidly recrystallize</a:t>
            </a:r>
          </a:p>
          <a:p>
            <a:r>
              <a:rPr lang="en-US" sz="2400" dirty="0"/>
              <a:t>Oxide films on the surface of the alloy can be attacked by the fluoride melt</a:t>
            </a:r>
          </a:p>
          <a:p>
            <a:endParaRPr lang="en-US" sz="2533" dirty="0"/>
          </a:p>
          <a:p>
            <a:endParaRPr lang="en-US" sz="2400" dirty="0"/>
          </a:p>
        </p:txBody>
      </p:sp>
      <p:sp>
        <p:nvSpPr>
          <p:cNvPr id="4" name="Content Placeholder 3">
            <a:extLst>
              <a:ext uri="{FF2B5EF4-FFF2-40B4-BE49-F238E27FC236}">
                <a16:creationId xmlns:a16="http://schemas.microsoft.com/office/drawing/2014/main" id="{BDAC7C0C-97EF-1645-8516-5148EFF72FEE}"/>
              </a:ext>
            </a:extLst>
          </p:cNvPr>
          <p:cNvSpPr>
            <a:spLocks noGrp="1"/>
          </p:cNvSpPr>
          <p:nvPr>
            <p:ph sz="half" idx="2"/>
          </p:nvPr>
        </p:nvSpPr>
        <p:spPr/>
        <p:txBody>
          <a:bodyPr/>
          <a:lstStyle/>
          <a:p>
            <a:r>
              <a:rPr lang="en-US" sz="2400" dirty="0"/>
              <a:t>The formed oxides (</a:t>
            </a:r>
            <a:r>
              <a:rPr lang="en-US" sz="2400" dirty="0" err="1"/>
              <a:t>BeO</a:t>
            </a:r>
            <a:r>
              <a:rPr lang="en-US" sz="2400" dirty="0"/>
              <a:t> below) typically don’t matter as long as they do not contain fissile elements</a:t>
            </a:r>
          </a:p>
          <a:p>
            <a:r>
              <a:rPr lang="en-US" sz="2400" dirty="0"/>
              <a:t>The formed fluorides are more important as they will act as oxidants of Cr in the alloy</a:t>
            </a:r>
          </a:p>
          <a:p>
            <a:endParaRPr lang="en-US" sz="2400" dirty="0"/>
          </a:p>
          <a:p>
            <a:endParaRPr lang="en-US" sz="2400" dirty="0"/>
          </a:p>
        </p:txBody>
      </p:sp>
      <p:pic>
        <p:nvPicPr>
          <p:cNvPr id="5" name="Picture 4">
            <a:extLst>
              <a:ext uri="{FF2B5EF4-FFF2-40B4-BE49-F238E27FC236}">
                <a16:creationId xmlns:a16="http://schemas.microsoft.com/office/drawing/2014/main" id="{E7A7BDA9-FA31-7A40-A45D-B66BFE69A82E}"/>
              </a:ext>
            </a:extLst>
          </p:cNvPr>
          <p:cNvPicPr>
            <a:picLocks noChangeAspect="1"/>
          </p:cNvPicPr>
          <p:nvPr/>
        </p:nvPicPr>
        <p:blipFill>
          <a:blip r:embed="rId2"/>
          <a:stretch>
            <a:fillRect/>
          </a:stretch>
        </p:blipFill>
        <p:spPr>
          <a:xfrm>
            <a:off x="7165310" y="4956584"/>
            <a:ext cx="3619500" cy="825500"/>
          </a:xfrm>
          <a:prstGeom prst="rect">
            <a:avLst/>
          </a:prstGeom>
        </p:spPr>
      </p:pic>
    </p:spTree>
    <p:extLst>
      <p:ext uri="{BB962C8B-B14F-4D97-AF65-F5344CB8AC3E}">
        <p14:creationId xmlns:p14="http://schemas.microsoft.com/office/powerpoint/2010/main" val="2625654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7291-12C7-AC4D-8CB7-3B18447D6A3E}"/>
              </a:ext>
            </a:extLst>
          </p:cNvPr>
          <p:cNvSpPr>
            <a:spLocks noGrp="1"/>
          </p:cNvSpPr>
          <p:nvPr>
            <p:ph type="title"/>
          </p:nvPr>
        </p:nvSpPr>
        <p:spPr/>
        <p:txBody>
          <a:bodyPr/>
          <a:lstStyle/>
          <a:p>
            <a:r>
              <a:rPr lang="en-US" dirty="0"/>
              <a:t>Dissolved Impurities</a:t>
            </a:r>
          </a:p>
        </p:txBody>
      </p:sp>
      <p:sp>
        <p:nvSpPr>
          <p:cNvPr id="3" name="Content Placeholder 2">
            <a:extLst>
              <a:ext uri="{FF2B5EF4-FFF2-40B4-BE49-F238E27FC236}">
                <a16:creationId xmlns:a16="http://schemas.microsoft.com/office/drawing/2014/main" id="{C74492FD-9565-5447-8B8B-DF4B4AA7FFF2}"/>
              </a:ext>
            </a:extLst>
          </p:cNvPr>
          <p:cNvSpPr>
            <a:spLocks noGrp="1"/>
          </p:cNvSpPr>
          <p:nvPr>
            <p:ph sz="half" idx="1"/>
          </p:nvPr>
        </p:nvSpPr>
        <p:spPr/>
        <p:txBody>
          <a:bodyPr/>
          <a:lstStyle/>
          <a:p>
            <a:r>
              <a:rPr lang="en-US" sz="2800" dirty="0"/>
              <a:t>In addition to impurities generated by reactions with oxides, impurities may result from incomplete removal of HF or of easily reducible fluorides during the salt purification</a:t>
            </a:r>
          </a:p>
          <a:p>
            <a:r>
              <a:rPr lang="en-US" sz="2800" dirty="0"/>
              <a:t>This is done by successive reactions with HF–H2 and H2</a:t>
            </a:r>
          </a:p>
          <a:p>
            <a:endParaRPr lang="en-US" sz="2800" dirty="0"/>
          </a:p>
        </p:txBody>
      </p:sp>
      <p:sp>
        <p:nvSpPr>
          <p:cNvPr id="4" name="Content Placeholder 3">
            <a:extLst>
              <a:ext uri="{FF2B5EF4-FFF2-40B4-BE49-F238E27FC236}">
                <a16:creationId xmlns:a16="http://schemas.microsoft.com/office/drawing/2014/main" id="{8966FE75-B3BE-B042-9277-514BE6769E59}"/>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8BA53FF9-844E-5A4F-95A4-285EC0BE94B2}"/>
              </a:ext>
            </a:extLst>
          </p:cNvPr>
          <p:cNvPicPr>
            <a:picLocks noChangeAspect="1"/>
          </p:cNvPicPr>
          <p:nvPr/>
        </p:nvPicPr>
        <p:blipFill>
          <a:blip r:embed="rId2"/>
          <a:stretch>
            <a:fillRect/>
          </a:stretch>
        </p:blipFill>
        <p:spPr>
          <a:xfrm>
            <a:off x="7004050" y="3602834"/>
            <a:ext cx="3771900" cy="889000"/>
          </a:xfrm>
          <a:prstGeom prst="rect">
            <a:avLst/>
          </a:prstGeom>
        </p:spPr>
      </p:pic>
    </p:spTree>
    <p:extLst>
      <p:ext uri="{BB962C8B-B14F-4D97-AF65-F5344CB8AC3E}">
        <p14:creationId xmlns:p14="http://schemas.microsoft.com/office/powerpoint/2010/main" val="91801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Molten Salt Reactors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396240" y="1968500"/>
            <a:ext cx="3718560" cy="4157663"/>
          </a:xfrm>
        </p:spPr>
        <p:txBody>
          <a:bodyPr/>
          <a:lstStyle/>
          <a:p>
            <a:pPr marL="0" indent="0">
              <a:buNone/>
            </a:pPr>
            <a:r>
              <a:rPr lang="en-US" sz="3200" b="1" dirty="0"/>
              <a:t>Salt Cooled Reactor</a:t>
            </a:r>
          </a:p>
          <a:p>
            <a:pPr marL="0" indent="0">
              <a:buNone/>
            </a:pPr>
            <a:r>
              <a:rPr lang="en-US" sz="2800" dirty="0"/>
              <a:t>Driven by some traditional fuel type in cladding, where the coolant is replaced with molten salt</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4114800" y="1968500"/>
            <a:ext cx="3718560" cy="4157663"/>
          </a:xfrm>
        </p:spPr>
        <p:txBody>
          <a:bodyPr/>
          <a:lstStyle/>
          <a:p>
            <a:pPr marL="0" indent="0">
              <a:buNone/>
            </a:pPr>
            <a:r>
              <a:rPr lang="en-US" sz="3200" b="1" dirty="0"/>
              <a:t>Static Salt Fueled Reactor</a:t>
            </a:r>
          </a:p>
          <a:p>
            <a:pPr marL="0" indent="0">
              <a:buNone/>
            </a:pPr>
            <a:r>
              <a:rPr lang="en-US" sz="2800" dirty="0"/>
              <a:t>The fuel itself is a liquid actinide-salt mixture contained in a cladding, often coupled with a salt coolant</a:t>
            </a:r>
          </a:p>
        </p:txBody>
      </p:sp>
      <p:sp>
        <p:nvSpPr>
          <p:cNvPr id="5" name="Content Placeholder 3">
            <a:extLst>
              <a:ext uri="{FF2B5EF4-FFF2-40B4-BE49-F238E27FC236}">
                <a16:creationId xmlns:a16="http://schemas.microsoft.com/office/drawing/2014/main" id="{D381BEED-AA8C-C749-BC95-C25F4742A464}"/>
              </a:ext>
            </a:extLst>
          </p:cNvPr>
          <p:cNvSpPr txBox="1">
            <a:spLocks/>
          </p:cNvSpPr>
          <p:nvPr/>
        </p:nvSpPr>
        <p:spPr bwMode="auto">
          <a:xfrm>
            <a:off x="7833360" y="1973118"/>
            <a:ext cx="3721608"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200" b="1" dirty="0"/>
              <a:t>Flowing Salt Fueled Reactor</a:t>
            </a:r>
          </a:p>
          <a:p>
            <a:pPr marL="0" indent="0">
              <a:buNone/>
            </a:pPr>
            <a:r>
              <a:rPr lang="en-US" sz="2800" dirty="0"/>
              <a:t>The fuel itself is a liquid actinide-salt mixture which flows in a loops through the core and doubles as the coolant</a:t>
            </a:r>
          </a:p>
        </p:txBody>
      </p:sp>
    </p:spTree>
    <p:extLst>
      <p:ext uri="{BB962C8B-B14F-4D97-AF65-F5344CB8AC3E}">
        <p14:creationId xmlns:p14="http://schemas.microsoft.com/office/powerpoint/2010/main" val="331396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3B41-1105-B443-B48A-1DDC09B36C69}"/>
              </a:ext>
            </a:extLst>
          </p:cNvPr>
          <p:cNvSpPr>
            <a:spLocks noGrp="1"/>
          </p:cNvSpPr>
          <p:nvPr>
            <p:ph type="title"/>
          </p:nvPr>
        </p:nvSpPr>
        <p:spPr/>
        <p:txBody>
          <a:bodyPr/>
          <a:lstStyle/>
          <a:p>
            <a:r>
              <a:rPr lang="en-US" dirty="0"/>
              <a:t>Constituents of the Melt</a:t>
            </a:r>
          </a:p>
        </p:txBody>
      </p:sp>
      <p:sp>
        <p:nvSpPr>
          <p:cNvPr id="3" name="Content Placeholder 2">
            <a:extLst>
              <a:ext uri="{FF2B5EF4-FFF2-40B4-BE49-F238E27FC236}">
                <a16:creationId xmlns:a16="http://schemas.microsoft.com/office/drawing/2014/main" id="{1D96B2B4-C3BE-0440-B67D-A74455A120CA}"/>
              </a:ext>
            </a:extLst>
          </p:cNvPr>
          <p:cNvSpPr>
            <a:spLocks noGrp="1"/>
          </p:cNvSpPr>
          <p:nvPr>
            <p:ph sz="half" idx="1"/>
          </p:nvPr>
        </p:nvSpPr>
        <p:spPr/>
        <p:txBody>
          <a:bodyPr/>
          <a:lstStyle/>
          <a:p>
            <a:r>
              <a:rPr lang="en-US" sz="2400" dirty="0"/>
              <a:t>The oxidation reaction of alloy components with UF4 has been suggested to play an important role in corrosion</a:t>
            </a:r>
          </a:p>
          <a:p>
            <a:r>
              <a:rPr lang="en-US" sz="2400" dirty="0"/>
              <a:t>The below equation will define/buffer the electrochemical potential of the salt via the UF4/UF3 ratio</a:t>
            </a:r>
          </a:p>
          <a:p>
            <a:endParaRPr lang="en-US" sz="2400" dirty="0"/>
          </a:p>
          <a:p>
            <a:endParaRPr lang="en-US" sz="2400" dirty="0"/>
          </a:p>
        </p:txBody>
      </p:sp>
      <p:sp>
        <p:nvSpPr>
          <p:cNvPr id="4" name="Content Placeholder 3">
            <a:extLst>
              <a:ext uri="{FF2B5EF4-FFF2-40B4-BE49-F238E27FC236}">
                <a16:creationId xmlns:a16="http://schemas.microsoft.com/office/drawing/2014/main" id="{550C1528-B7F6-7045-8FD8-54AA0721D782}"/>
              </a:ext>
            </a:extLst>
          </p:cNvPr>
          <p:cNvSpPr>
            <a:spLocks noGrp="1"/>
          </p:cNvSpPr>
          <p:nvPr>
            <p:ph sz="half" idx="2"/>
          </p:nvPr>
        </p:nvSpPr>
        <p:spPr/>
        <p:txBody>
          <a:bodyPr/>
          <a:lstStyle/>
          <a:p>
            <a:r>
              <a:rPr lang="en-US" sz="2400" dirty="0"/>
              <a:t>Based on reasonable estimations of the activity coefficients for the above reaction, the equilibrium concentration of CrF2 is of the order of 130–300 ppm for a fuel with 1% UF3 contained in Hastelloy-N</a:t>
            </a:r>
          </a:p>
          <a:p>
            <a:endParaRPr lang="en-US" sz="2400" dirty="0"/>
          </a:p>
        </p:txBody>
      </p:sp>
      <p:pic>
        <p:nvPicPr>
          <p:cNvPr id="5" name="Picture 4">
            <a:extLst>
              <a:ext uri="{FF2B5EF4-FFF2-40B4-BE49-F238E27FC236}">
                <a16:creationId xmlns:a16="http://schemas.microsoft.com/office/drawing/2014/main" id="{071A67D6-5E6A-0341-9FC3-2D72B5D2B63D}"/>
              </a:ext>
            </a:extLst>
          </p:cNvPr>
          <p:cNvPicPr>
            <a:picLocks noChangeAspect="1"/>
          </p:cNvPicPr>
          <p:nvPr/>
        </p:nvPicPr>
        <p:blipFill>
          <a:blip r:embed="rId2"/>
          <a:stretch>
            <a:fillRect/>
          </a:stretch>
        </p:blipFill>
        <p:spPr>
          <a:xfrm>
            <a:off x="1872364" y="5204343"/>
            <a:ext cx="2578100" cy="787400"/>
          </a:xfrm>
          <a:prstGeom prst="rect">
            <a:avLst/>
          </a:prstGeom>
        </p:spPr>
      </p:pic>
    </p:spTree>
    <p:extLst>
      <p:ext uri="{BB962C8B-B14F-4D97-AF65-F5344CB8AC3E}">
        <p14:creationId xmlns:p14="http://schemas.microsoft.com/office/powerpoint/2010/main" val="3009869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A4E2-B5AA-4742-86DE-631D94A62B94}"/>
              </a:ext>
            </a:extLst>
          </p:cNvPr>
          <p:cNvSpPr>
            <a:spLocks noGrp="1"/>
          </p:cNvSpPr>
          <p:nvPr>
            <p:ph type="title"/>
          </p:nvPr>
        </p:nvSpPr>
        <p:spPr/>
        <p:txBody>
          <a:bodyPr/>
          <a:lstStyle/>
          <a:p>
            <a:r>
              <a:rPr lang="en-US" dirty="0" err="1"/>
              <a:t>Tellerium</a:t>
            </a:r>
            <a:endParaRPr lang="en-US" dirty="0"/>
          </a:p>
        </p:txBody>
      </p:sp>
      <p:sp>
        <p:nvSpPr>
          <p:cNvPr id="3" name="Content Placeholder 2">
            <a:extLst>
              <a:ext uri="{FF2B5EF4-FFF2-40B4-BE49-F238E27FC236}">
                <a16:creationId xmlns:a16="http://schemas.microsoft.com/office/drawing/2014/main" id="{FD068A89-07E7-A844-AD4A-D770E3759358}"/>
              </a:ext>
            </a:extLst>
          </p:cNvPr>
          <p:cNvSpPr>
            <a:spLocks noGrp="1"/>
          </p:cNvSpPr>
          <p:nvPr>
            <p:ph sz="half" idx="1"/>
          </p:nvPr>
        </p:nvSpPr>
        <p:spPr>
          <a:xfrm>
            <a:off x="609600" y="1968503"/>
            <a:ext cx="5588000" cy="4157663"/>
          </a:xfrm>
        </p:spPr>
        <p:txBody>
          <a:bodyPr/>
          <a:lstStyle/>
          <a:p>
            <a:r>
              <a:rPr lang="en-US" sz="2400" dirty="0"/>
              <a:t>When </a:t>
            </a:r>
            <a:r>
              <a:rPr lang="en-US" sz="2400" dirty="0" err="1"/>
              <a:t>Te</a:t>
            </a:r>
            <a:r>
              <a:rPr lang="en-US" sz="2400" dirty="0"/>
              <a:t> is present in the metallic form in the fuel, it corrodes Ni-based alloys and embrittles its surface grain boundaries</a:t>
            </a:r>
          </a:p>
          <a:p>
            <a:r>
              <a:rPr lang="en-US" sz="2400" dirty="0"/>
              <a:t>Embrittlement is a vital issue to consider because it can result in cracking of the structural materials</a:t>
            </a:r>
          </a:p>
          <a:p>
            <a:r>
              <a:rPr lang="en-US" sz="2400" dirty="0"/>
              <a:t>This intergranular embrittlement produced in Hastelloy-N can be significantly reduced by adding 1–2 </a:t>
            </a:r>
            <a:r>
              <a:rPr lang="en-US" sz="2400" dirty="0" err="1"/>
              <a:t>wt</a:t>
            </a:r>
            <a:r>
              <a:rPr lang="en-US" sz="2400" dirty="0"/>
              <a:t>% of niobium into the Hastelloy-N</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72A81808-B61A-2F4A-B2F3-2B75444DFFF9}"/>
              </a:ext>
            </a:extLst>
          </p:cNvPr>
          <p:cNvSpPr>
            <a:spLocks noGrp="1"/>
          </p:cNvSpPr>
          <p:nvPr>
            <p:ph sz="half" idx="2"/>
          </p:nvPr>
        </p:nvSpPr>
        <p:spPr>
          <a:xfrm>
            <a:off x="6197600" y="1968503"/>
            <a:ext cx="5657702" cy="4157663"/>
          </a:xfrm>
        </p:spPr>
        <p:txBody>
          <a:bodyPr/>
          <a:lstStyle/>
          <a:p>
            <a:r>
              <a:rPr lang="en-US" sz="2400" dirty="0"/>
              <a:t>Another way to suppress the corrosion rate is by increasing the reducing conditions of the fuel, which is done by the increasing the UF3/UF4 ratio</a:t>
            </a:r>
          </a:p>
          <a:p>
            <a:r>
              <a:rPr lang="en-US" sz="2400" dirty="0"/>
              <a:t>This allows </a:t>
            </a:r>
            <a:r>
              <a:rPr lang="en-US" sz="2400" dirty="0" err="1"/>
              <a:t>Te</a:t>
            </a:r>
            <a:r>
              <a:rPr lang="en-US" sz="2400" dirty="0"/>
              <a:t> to be present as Te</a:t>
            </a:r>
            <a:r>
              <a:rPr lang="en-US" sz="2400" baseline="30000" dirty="0"/>
              <a:t>-2</a:t>
            </a:r>
            <a:r>
              <a:rPr lang="en-US" sz="2400" dirty="0"/>
              <a:t> rather than in an ‘oxidized’ metallic form, and this is less aggressive against the nickel-based alloys</a:t>
            </a:r>
          </a:p>
        </p:txBody>
      </p:sp>
    </p:spTree>
    <p:extLst>
      <p:ext uri="{BB962C8B-B14F-4D97-AF65-F5344CB8AC3E}">
        <p14:creationId xmlns:p14="http://schemas.microsoft.com/office/powerpoint/2010/main" val="3677275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0E2B-6A58-4B49-9836-1BF6537AE038}"/>
              </a:ext>
            </a:extLst>
          </p:cNvPr>
          <p:cNvSpPr>
            <a:spLocks noGrp="1"/>
          </p:cNvSpPr>
          <p:nvPr>
            <p:ph type="title"/>
          </p:nvPr>
        </p:nvSpPr>
        <p:spPr/>
        <p:txBody>
          <a:bodyPr/>
          <a:lstStyle/>
          <a:p>
            <a:r>
              <a:rPr lang="en-US" dirty="0"/>
              <a:t>Isotope Separation</a:t>
            </a:r>
          </a:p>
        </p:txBody>
      </p:sp>
      <p:sp>
        <p:nvSpPr>
          <p:cNvPr id="3" name="Content Placeholder 2">
            <a:extLst>
              <a:ext uri="{FF2B5EF4-FFF2-40B4-BE49-F238E27FC236}">
                <a16:creationId xmlns:a16="http://schemas.microsoft.com/office/drawing/2014/main" id="{1F342F2D-417B-C443-A871-FCA6CDC44495}"/>
              </a:ext>
            </a:extLst>
          </p:cNvPr>
          <p:cNvSpPr>
            <a:spLocks noGrp="1"/>
          </p:cNvSpPr>
          <p:nvPr>
            <p:ph sz="half" idx="1"/>
          </p:nvPr>
        </p:nvSpPr>
        <p:spPr>
          <a:xfrm>
            <a:off x="609599" y="1968503"/>
            <a:ext cx="6485681" cy="4157663"/>
          </a:xfrm>
        </p:spPr>
        <p:txBody>
          <a:bodyPr/>
          <a:lstStyle/>
          <a:p>
            <a:r>
              <a:rPr lang="en-US" sz="2400" dirty="0"/>
              <a:t>This is a significant issue for both fluoride and chloride salts</a:t>
            </a:r>
          </a:p>
          <a:p>
            <a:r>
              <a:rPr lang="en-US" sz="2400" baseline="30000" dirty="0"/>
              <a:t>6</a:t>
            </a:r>
            <a:r>
              <a:rPr lang="en-US" sz="2400" dirty="0"/>
              <a:t>Li has a large thermal neutron cross section</a:t>
            </a:r>
          </a:p>
          <a:p>
            <a:r>
              <a:rPr lang="en-US" sz="2400" dirty="0"/>
              <a:t>Absorption in </a:t>
            </a:r>
            <a:r>
              <a:rPr lang="en-US" sz="2400" baseline="30000" dirty="0"/>
              <a:t>35</a:t>
            </a:r>
            <a:r>
              <a:rPr lang="en-US" sz="2400" dirty="0"/>
              <a:t>Cl both produces radioactive </a:t>
            </a:r>
            <a:r>
              <a:rPr lang="en-US" sz="2400" baseline="30000" dirty="0"/>
              <a:t>36</a:t>
            </a:r>
            <a:r>
              <a:rPr lang="en-US" sz="2400" dirty="0"/>
              <a:t>Cl and results in a reactivity penalty</a:t>
            </a:r>
          </a:p>
          <a:p>
            <a:r>
              <a:rPr lang="en-US" sz="2400" dirty="0"/>
              <a:t>COLEX process utilizes mercury for Li separations</a:t>
            </a:r>
          </a:p>
        </p:txBody>
      </p:sp>
      <p:pic>
        <p:nvPicPr>
          <p:cNvPr id="5" name="Content Placeholder 4">
            <a:extLst>
              <a:ext uri="{FF2B5EF4-FFF2-40B4-BE49-F238E27FC236}">
                <a16:creationId xmlns:a16="http://schemas.microsoft.com/office/drawing/2014/main" id="{D985C873-7CAA-644B-8F43-BF9B1F8CD5E3}"/>
              </a:ext>
            </a:extLst>
          </p:cNvPr>
          <p:cNvPicPr>
            <a:picLocks noGrp="1" noChangeAspect="1"/>
          </p:cNvPicPr>
          <p:nvPr>
            <p:ph sz="half" idx="2"/>
          </p:nvPr>
        </p:nvPicPr>
        <p:blipFill>
          <a:blip r:embed="rId2"/>
          <a:stretch>
            <a:fillRect/>
          </a:stretch>
        </p:blipFill>
        <p:spPr>
          <a:xfrm>
            <a:off x="7648131" y="3893788"/>
            <a:ext cx="3761731" cy="2783681"/>
          </a:xfrm>
          <a:prstGeom prst="rect">
            <a:avLst/>
          </a:prstGeom>
        </p:spPr>
      </p:pic>
      <p:pic>
        <p:nvPicPr>
          <p:cNvPr id="6" name="Picture 5">
            <a:extLst>
              <a:ext uri="{FF2B5EF4-FFF2-40B4-BE49-F238E27FC236}">
                <a16:creationId xmlns:a16="http://schemas.microsoft.com/office/drawing/2014/main" id="{FD5176C5-0537-BF48-B3BF-7DA35D6583A1}"/>
              </a:ext>
            </a:extLst>
          </p:cNvPr>
          <p:cNvPicPr>
            <a:picLocks noChangeAspect="1"/>
          </p:cNvPicPr>
          <p:nvPr/>
        </p:nvPicPr>
        <p:blipFill>
          <a:blip r:embed="rId3"/>
          <a:stretch>
            <a:fillRect/>
          </a:stretch>
        </p:blipFill>
        <p:spPr>
          <a:xfrm>
            <a:off x="8998191" y="1277475"/>
            <a:ext cx="2159000" cy="2451100"/>
          </a:xfrm>
          <a:prstGeom prst="rect">
            <a:avLst/>
          </a:prstGeom>
        </p:spPr>
      </p:pic>
    </p:spTree>
    <p:extLst>
      <p:ext uri="{BB962C8B-B14F-4D97-AF65-F5344CB8AC3E}">
        <p14:creationId xmlns:p14="http://schemas.microsoft.com/office/powerpoint/2010/main" val="69823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780F-2860-5247-82FF-5F2659B1B1F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2842A5-5591-F74D-95D3-50B208E19CCA}"/>
              </a:ext>
            </a:extLst>
          </p:cNvPr>
          <p:cNvSpPr>
            <a:spLocks noGrp="1"/>
          </p:cNvSpPr>
          <p:nvPr>
            <p:ph sz="half" idx="1"/>
          </p:nvPr>
        </p:nvSpPr>
        <p:spPr/>
        <p:txBody>
          <a:bodyPr/>
          <a:lstStyle/>
          <a:p>
            <a:r>
              <a:rPr lang="en-US" sz="2000" dirty="0"/>
              <a:t>MSRs can be designed as a thermal (graphite-moderated), a nonmoderated breeder reactor, or as an actinide burner to manage the plutonium and the long-lived minor actinides</a:t>
            </a:r>
          </a:p>
          <a:p>
            <a:r>
              <a:rPr lang="en-US" sz="2000" dirty="0"/>
              <a:t>The thermodynamic description of the fuel systems is available and, based on these results, the liquidus temperatures, vapor pressures, and the solubility of actinide fluorides in the fuel solvent can be adequately derived, however, the addition of other matrix components must be investigated</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AF961366-5786-B94E-B61E-73F1A06D2645}"/>
              </a:ext>
            </a:extLst>
          </p:cNvPr>
          <p:cNvSpPr>
            <a:spLocks noGrp="1"/>
          </p:cNvSpPr>
          <p:nvPr>
            <p:ph sz="half" idx="2"/>
          </p:nvPr>
        </p:nvSpPr>
        <p:spPr/>
        <p:txBody>
          <a:bodyPr/>
          <a:lstStyle/>
          <a:p>
            <a:r>
              <a:rPr lang="en-US" sz="2000" dirty="0"/>
              <a:t>There are strong data needs for viscosity, heat capacity, thermal conductivity, etc. for fresh salts, and essentially no data exists for irradiated salts</a:t>
            </a:r>
          </a:p>
          <a:p>
            <a:r>
              <a:rPr lang="en-US" sz="2000" dirty="0"/>
              <a:t>There is generally more data on fluoride salts than on chlorides</a:t>
            </a:r>
          </a:p>
          <a:p>
            <a:r>
              <a:rPr lang="en-US" sz="2000" dirty="0"/>
              <a:t>Corrosion of fuel salt on structural materials is very important, but can be mitigated through control of the REDOX potential</a:t>
            </a:r>
          </a:p>
        </p:txBody>
      </p:sp>
    </p:spTree>
    <p:extLst>
      <p:ext uri="{BB962C8B-B14F-4D97-AF65-F5344CB8AC3E}">
        <p14:creationId xmlns:p14="http://schemas.microsoft.com/office/powerpoint/2010/main" val="3521556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682E-A540-434C-A9B4-638B8972521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0EA5E7A-BC97-4B4D-B284-BCEE16BA1900}"/>
              </a:ext>
            </a:extLst>
          </p:cNvPr>
          <p:cNvSpPr>
            <a:spLocks noGrp="1"/>
          </p:cNvSpPr>
          <p:nvPr>
            <p:ph sz="half" idx="1"/>
          </p:nvPr>
        </p:nvSpPr>
        <p:spPr/>
        <p:txBody>
          <a:bodyPr/>
          <a:lstStyle/>
          <a:p>
            <a:r>
              <a:rPr lang="en-US" dirty="0"/>
              <a:t>I can still add more on coolant salts</a:t>
            </a:r>
          </a:p>
          <a:p>
            <a:r>
              <a:rPr lang="en-US" dirty="0"/>
              <a:t>I can add more on corrosion</a:t>
            </a:r>
          </a:p>
          <a:p>
            <a:r>
              <a:rPr lang="en-US" dirty="0"/>
              <a:t>I need to go through comp. </a:t>
            </a:r>
            <a:r>
              <a:rPr lang="en-US" dirty="0" err="1"/>
              <a:t>nucl</a:t>
            </a:r>
            <a:r>
              <a:rPr lang="en-US" dirty="0"/>
              <a:t>. mater. </a:t>
            </a:r>
            <a:r>
              <a:rPr lang="en-US" dirty="0" err="1"/>
              <a:t>ch</a:t>
            </a:r>
            <a:r>
              <a:rPr lang="en-US"/>
              <a:t> 5.10</a:t>
            </a:r>
          </a:p>
        </p:txBody>
      </p:sp>
      <p:sp>
        <p:nvSpPr>
          <p:cNvPr id="4" name="Content Placeholder 3">
            <a:extLst>
              <a:ext uri="{FF2B5EF4-FFF2-40B4-BE49-F238E27FC236}">
                <a16:creationId xmlns:a16="http://schemas.microsoft.com/office/drawing/2014/main" id="{6C340077-4857-0D43-BD50-CB361886BCD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41571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7519-760B-D940-88C3-16F995F391B5}"/>
              </a:ext>
            </a:extLst>
          </p:cNvPr>
          <p:cNvSpPr>
            <a:spLocks noGrp="1"/>
          </p:cNvSpPr>
          <p:nvPr>
            <p:ph type="title"/>
          </p:nvPr>
        </p:nvSpPr>
        <p:spPr/>
        <p:txBody>
          <a:bodyPr/>
          <a:lstStyle/>
          <a:p>
            <a:r>
              <a:rPr lang="en-US" dirty="0"/>
              <a:t>Molten Salt Applications</a:t>
            </a:r>
          </a:p>
        </p:txBody>
      </p:sp>
      <p:pic>
        <p:nvPicPr>
          <p:cNvPr id="5" name="Picture 4">
            <a:extLst>
              <a:ext uri="{FF2B5EF4-FFF2-40B4-BE49-F238E27FC236}">
                <a16:creationId xmlns:a16="http://schemas.microsoft.com/office/drawing/2014/main" id="{198251E5-3F59-3A4E-B696-238914092A29}"/>
              </a:ext>
            </a:extLst>
          </p:cNvPr>
          <p:cNvPicPr>
            <a:picLocks noChangeAspect="1"/>
          </p:cNvPicPr>
          <p:nvPr/>
        </p:nvPicPr>
        <p:blipFill>
          <a:blip r:embed="rId2"/>
          <a:stretch>
            <a:fillRect/>
          </a:stretch>
        </p:blipFill>
        <p:spPr>
          <a:xfrm>
            <a:off x="1606550" y="2145293"/>
            <a:ext cx="8978900" cy="3949700"/>
          </a:xfrm>
          <a:prstGeom prst="rect">
            <a:avLst/>
          </a:prstGeom>
        </p:spPr>
      </p:pic>
    </p:spTree>
    <p:extLst>
      <p:ext uri="{BB962C8B-B14F-4D97-AF65-F5344CB8AC3E}">
        <p14:creationId xmlns:p14="http://schemas.microsoft.com/office/powerpoint/2010/main" val="183809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BE4-B8E5-5F4B-8DFD-20F98F23A902}"/>
              </a:ext>
            </a:extLst>
          </p:cNvPr>
          <p:cNvSpPr>
            <a:spLocks noGrp="1"/>
          </p:cNvSpPr>
          <p:nvPr>
            <p:ph type="title"/>
          </p:nvPr>
        </p:nvSpPr>
        <p:spPr/>
        <p:txBody>
          <a:bodyPr/>
          <a:lstStyle/>
          <a:p>
            <a:r>
              <a:rPr lang="en-US" dirty="0"/>
              <a:t>Benefits of MSRs</a:t>
            </a:r>
          </a:p>
        </p:txBody>
      </p:sp>
      <p:sp>
        <p:nvSpPr>
          <p:cNvPr id="3" name="Content Placeholder 2">
            <a:extLst>
              <a:ext uri="{FF2B5EF4-FFF2-40B4-BE49-F238E27FC236}">
                <a16:creationId xmlns:a16="http://schemas.microsoft.com/office/drawing/2014/main" id="{4A01A847-62EE-0A49-B7A6-167BDFCDE5E4}"/>
              </a:ext>
            </a:extLst>
          </p:cNvPr>
          <p:cNvSpPr>
            <a:spLocks noGrp="1"/>
          </p:cNvSpPr>
          <p:nvPr>
            <p:ph sz="half" idx="1"/>
          </p:nvPr>
        </p:nvSpPr>
        <p:spPr>
          <a:xfrm>
            <a:off x="609599" y="1968503"/>
            <a:ext cx="5936673" cy="4157663"/>
          </a:xfrm>
        </p:spPr>
        <p:txBody>
          <a:bodyPr/>
          <a:lstStyle/>
          <a:p>
            <a:r>
              <a:rPr lang="en-US" sz="2000" dirty="0"/>
              <a:t>MSRs operate at or close to atmospheric pressure, rather than the 75-150 times atmospheric pressure of typical light-water reactors (LWR)</a:t>
            </a:r>
          </a:p>
          <a:p>
            <a:r>
              <a:rPr lang="en-US" sz="2000" dirty="0"/>
              <a:t>This reduces the large, expensive containment structures used for LWRs</a:t>
            </a:r>
          </a:p>
          <a:p>
            <a:r>
              <a:rPr lang="en-US" sz="2000" dirty="0"/>
              <a:t>Radioactive fission gases can be naturally absorbed into the molten salt</a:t>
            </a:r>
          </a:p>
          <a:p>
            <a:r>
              <a:rPr lang="en-US" sz="2000" dirty="0"/>
              <a:t>MSRs can have higher operating temperatures than a traditional LWR, providing higher electricity-generation efficiency, the possibility of grid-storage facilities, economical hydrogen production and, in some cases, process-heat opportunities. </a:t>
            </a:r>
          </a:p>
        </p:txBody>
      </p:sp>
      <p:pic>
        <p:nvPicPr>
          <p:cNvPr id="5" name="Content Placeholder 4">
            <a:extLst>
              <a:ext uri="{FF2B5EF4-FFF2-40B4-BE49-F238E27FC236}">
                <a16:creationId xmlns:a16="http://schemas.microsoft.com/office/drawing/2014/main" id="{BD429F3F-9BD0-FB43-8A5A-9A86AE102991}"/>
              </a:ext>
            </a:extLst>
          </p:cNvPr>
          <p:cNvPicPr>
            <a:picLocks noGrp="1" noChangeAspect="1"/>
          </p:cNvPicPr>
          <p:nvPr>
            <p:ph sz="half" idx="2"/>
          </p:nvPr>
        </p:nvPicPr>
        <p:blipFill>
          <a:blip r:embed="rId2"/>
          <a:stretch>
            <a:fillRect/>
          </a:stretch>
        </p:blipFill>
        <p:spPr>
          <a:xfrm>
            <a:off x="6672584" y="2072905"/>
            <a:ext cx="4909815" cy="3600531"/>
          </a:xfrm>
          <a:prstGeom prst="rect">
            <a:avLst/>
          </a:prstGeom>
        </p:spPr>
      </p:pic>
    </p:spTree>
    <p:extLst>
      <p:ext uri="{BB962C8B-B14F-4D97-AF65-F5344CB8AC3E}">
        <p14:creationId xmlns:p14="http://schemas.microsoft.com/office/powerpoint/2010/main" val="351090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621A-9576-D042-A60D-D265E2CFD614}"/>
              </a:ext>
            </a:extLst>
          </p:cNvPr>
          <p:cNvSpPr>
            <a:spLocks noGrp="1"/>
          </p:cNvSpPr>
          <p:nvPr>
            <p:ph type="title"/>
          </p:nvPr>
        </p:nvSpPr>
        <p:spPr/>
        <p:txBody>
          <a:bodyPr/>
          <a:lstStyle/>
          <a:p>
            <a:r>
              <a:rPr lang="en-US" dirty="0"/>
              <a:t>Challenges of MSRs</a:t>
            </a:r>
          </a:p>
        </p:txBody>
      </p:sp>
      <p:sp>
        <p:nvSpPr>
          <p:cNvPr id="3" name="Content Placeholder 2">
            <a:extLst>
              <a:ext uri="{FF2B5EF4-FFF2-40B4-BE49-F238E27FC236}">
                <a16:creationId xmlns:a16="http://schemas.microsoft.com/office/drawing/2014/main" id="{240B5217-6046-DF42-B686-1794F5478966}"/>
              </a:ext>
            </a:extLst>
          </p:cNvPr>
          <p:cNvSpPr>
            <a:spLocks noGrp="1"/>
          </p:cNvSpPr>
          <p:nvPr>
            <p:ph sz="half" idx="1"/>
          </p:nvPr>
        </p:nvSpPr>
        <p:spPr>
          <a:xfrm>
            <a:off x="609600" y="1968503"/>
            <a:ext cx="5942152" cy="4157663"/>
          </a:xfrm>
        </p:spPr>
        <p:txBody>
          <a:bodyPr/>
          <a:lstStyle/>
          <a:p>
            <a:r>
              <a:rPr lang="en-US" sz="2400" dirty="0"/>
              <a:t>The corrosivity of hot salts can break down cladding components and leech alloying elements</a:t>
            </a:r>
          </a:p>
          <a:p>
            <a:r>
              <a:rPr lang="en-US" sz="2400" dirty="0"/>
              <a:t>The changing chemical composition of the salt as it is transmuted by reactor radiation leads to changing properties</a:t>
            </a:r>
          </a:p>
          <a:p>
            <a:r>
              <a:rPr lang="en-US" sz="2400" dirty="0"/>
              <a:t>The processing of liquid </a:t>
            </a:r>
            <a:r>
              <a:rPr lang="en-US" sz="2400" dirty="0" err="1"/>
              <a:t>transuranium</a:t>
            </a:r>
            <a:r>
              <a:rPr lang="en-US" sz="2400" dirty="0"/>
              <a:t> molten salt fuel from the current spent fuel and of the on-line reprocessing of MSR fuel need to be solved</a:t>
            </a:r>
          </a:p>
          <a:p>
            <a:endParaRPr lang="en-US" sz="2400" dirty="0"/>
          </a:p>
          <a:p>
            <a:endParaRPr lang="en-US" sz="2400" dirty="0"/>
          </a:p>
        </p:txBody>
      </p:sp>
      <p:pic>
        <p:nvPicPr>
          <p:cNvPr id="5" name="Content Placeholder 4">
            <a:extLst>
              <a:ext uri="{FF2B5EF4-FFF2-40B4-BE49-F238E27FC236}">
                <a16:creationId xmlns:a16="http://schemas.microsoft.com/office/drawing/2014/main" id="{63D4259E-06C7-464D-B5FE-DB23A93A6909}"/>
              </a:ext>
            </a:extLst>
          </p:cNvPr>
          <p:cNvPicPr>
            <a:picLocks noGrp="1" noChangeAspect="1"/>
          </p:cNvPicPr>
          <p:nvPr>
            <p:ph sz="half" idx="2"/>
          </p:nvPr>
        </p:nvPicPr>
        <p:blipFill>
          <a:blip r:embed="rId2"/>
          <a:stretch>
            <a:fillRect/>
          </a:stretch>
        </p:blipFill>
        <p:spPr>
          <a:xfrm>
            <a:off x="6551752" y="2315970"/>
            <a:ext cx="5124165" cy="3295122"/>
          </a:xfrm>
          <a:prstGeom prst="rect">
            <a:avLst/>
          </a:prstGeom>
        </p:spPr>
      </p:pic>
    </p:spTree>
    <p:extLst>
      <p:ext uri="{BB962C8B-B14F-4D97-AF65-F5344CB8AC3E}">
        <p14:creationId xmlns:p14="http://schemas.microsoft.com/office/powerpoint/2010/main" val="145302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Beginning of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061364" cy="4157663"/>
          </a:xfrm>
        </p:spPr>
        <p:txBody>
          <a:bodyPr/>
          <a:lstStyle/>
          <a:p>
            <a:r>
              <a:rPr lang="en-US" sz="2400" dirty="0"/>
              <a:t>Aircraft Reactor Experiment was a 2.5 </a:t>
            </a:r>
            <a:r>
              <a:rPr lang="en-US" sz="2400" dirty="0" err="1"/>
              <a:t>MWth</a:t>
            </a:r>
            <a:r>
              <a:rPr lang="en-US" sz="2400" dirty="0"/>
              <a:t> thermal-spectrum nuclear reactor experiment designed to attain a high power density and high output temperature for use as an engine in a nuclear-powered bomber aircraft</a:t>
            </a:r>
          </a:p>
          <a:p>
            <a:r>
              <a:rPr lang="en-US" sz="2400" dirty="0"/>
              <a:t>It used the molten fluoride salt NaF-ZrF4-UF4 (53-41-6 </a:t>
            </a:r>
            <a:r>
              <a:rPr lang="en-US" sz="2400" dirty="0" err="1"/>
              <a:t>mol</a:t>
            </a:r>
            <a:r>
              <a:rPr lang="en-US" sz="2400" dirty="0"/>
              <a:t>%) as fuel, was moderated by a hexagonal-configuration beryllium oxide (</a:t>
            </a:r>
            <a:r>
              <a:rPr lang="en-US" sz="2400" dirty="0" err="1"/>
              <a:t>BeO</a:t>
            </a:r>
            <a:r>
              <a:rPr lang="en-US" sz="2400" dirty="0"/>
              <a:t>), and had a peak temperature of 860C</a:t>
            </a:r>
          </a:p>
        </p:txBody>
      </p:sp>
      <p:pic>
        <p:nvPicPr>
          <p:cNvPr id="5" name="Content Placeholder 4">
            <a:extLst>
              <a:ext uri="{FF2B5EF4-FFF2-40B4-BE49-F238E27FC236}">
                <a16:creationId xmlns:a16="http://schemas.microsoft.com/office/drawing/2014/main" id="{DCAE0630-166D-674F-A272-6F7153D65BBC}"/>
              </a:ext>
            </a:extLst>
          </p:cNvPr>
          <p:cNvPicPr>
            <a:picLocks noGrp="1" noChangeAspect="1"/>
          </p:cNvPicPr>
          <p:nvPr>
            <p:ph sz="half" idx="2"/>
          </p:nvPr>
        </p:nvPicPr>
        <p:blipFill>
          <a:blip r:embed="rId2"/>
          <a:stretch>
            <a:fillRect/>
          </a:stretch>
        </p:blipFill>
        <p:spPr>
          <a:xfrm>
            <a:off x="6670675" y="2185756"/>
            <a:ext cx="4911725" cy="3723150"/>
          </a:xfrm>
          <a:prstGeom prst="rect">
            <a:avLst/>
          </a:prstGeom>
        </p:spPr>
      </p:pic>
    </p:spTree>
    <p:extLst>
      <p:ext uri="{BB962C8B-B14F-4D97-AF65-F5344CB8AC3E}">
        <p14:creationId xmlns:p14="http://schemas.microsoft.com/office/powerpoint/2010/main" val="323198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4"/>
            <a:ext cx="10698867" cy="1631224"/>
          </a:xfrm>
        </p:spPr>
        <p:txBody>
          <a:bodyPr/>
          <a:lstStyle/>
          <a:p>
            <a:r>
              <a:rPr lang="en-US" sz="2400" dirty="0"/>
              <a:t>The Molten-Salt Reactor Experiment (MSRE) was an experimental molten salt reactor at the Oak Ridge National Laboratory (ORNL); constructed by 1964, it went critical in 1965 and was operated until 1969</a:t>
            </a:r>
          </a:p>
        </p:txBody>
      </p:sp>
      <p:pic>
        <p:nvPicPr>
          <p:cNvPr id="5" name="Content Placeholder 4">
            <a:extLst>
              <a:ext uri="{FF2B5EF4-FFF2-40B4-BE49-F238E27FC236}">
                <a16:creationId xmlns:a16="http://schemas.microsoft.com/office/drawing/2014/main" id="{4F2A279C-E500-E640-B350-5793FBEB793F}"/>
              </a:ext>
            </a:extLst>
          </p:cNvPr>
          <p:cNvPicPr>
            <a:picLocks noGrp="1" noChangeAspect="1"/>
          </p:cNvPicPr>
          <p:nvPr>
            <p:ph sz="half" idx="2"/>
          </p:nvPr>
        </p:nvPicPr>
        <p:blipFill>
          <a:blip r:embed="rId2"/>
          <a:stretch>
            <a:fillRect/>
          </a:stretch>
        </p:blipFill>
        <p:spPr>
          <a:xfrm>
            <a:off x="2015575" y="3718518"/>
            <a:ext cx="3212631" cy="2495650"/>
          </a:xfrm>
          <a:prstGeom prst="rect">
            <a:avLst/>
          </a:prstGeom>
        </p:spPr>
      </p:pic>
      <p:pic>
        <p:nvPicPr>
          <p:cNvPr id="6" name="Picture 5">
            <a:extLst>
              <a:ext uri="{FF2B5EF4-FFF2-40B4-BE49-F238E27FC236}">
                <a16:creationId xmlns:a16="http://schemas.microsoft.com/office/drawing/2014/main" id="{66160F68-A143-3148-ACD9-6EFB81C5B18E}"/>
              </a:ext>
            </a:extLst>
          </p:cNvPr>
          <p:cNvPicPr>
            <a:picLocks noChangeAspect="1"/>
          </p:cNvPicPr>
          <p:nvPr/>
        </p:nvPicPr>
        <p:blipFill>
          <a:blip r:embed="rId3"/>
          <a:stretch>
            <a:fillRect/>
          </a:stretch>
        </p:blipFill>
        <p:spPr>
          <a:xfrm>
            <a:off x="7490401" y="3385148"/>
            <a:ext cx="3296740" cy="3162390"/>
          </a:xfrm>
          <a:prstGeom prst="rect">
            <a:avLst/>
          </a:prstGeom>
        </p:spPr>
      </p:pic>
    </p:spTree>
    <p:extLst>
      <p:ext uri="{BB962C8B-B14F-4D97-AF65-F5344CB8AC3E}">
        <p14:creationId xmlns:p14="http://schemas.microsoft.com/office/powerpoint/2010/main" val="835098457"/>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5922</TotalTime>
  <Words>3120</Words>
  <Application>Microsoft Macintosh PowerPoint</Application>
  <PresentationFormat>Widescreen</PresentationFormat>
  <Paragraphs>235</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ＭＳ Ｐゴシック</vt:lpstr>
      <vt:lpstr>Arial</vt:lpstr>
      <vt:lpstr>Calibri</vt:lpstr>
      <vt:lpstr>Symbol</vt:lpstr>
      <vt:lpstr>1_NCStateU-horizontal-left-logo</vt:lpstr>
      <vt:lpstr>NE 591: Advanced Reactor Materials</vt:lpstr>
      <vt:lpstr>molten salts</vt:lpstr>
      <vt:lpstr>What are molten salts?</vt:lpstr>
      <vt:lpstr>Molten Salt Reactors</vt:lpstr>
      <vt:lpstr>Molten Salt Applications</vt:lpstr>
      <vt:lpstr>Benefits of MSRs</vt:lpstr>
      <vt:lpstr>Challenges of MSRs</vt:lpstr>
      <vt:lpstr>Beginning of MSRs</vt:lpstr>
      <vt:lpstr>MSRE</vt:lpstr>
      <vt:lpstr>MSRE</vt:lpstr>
      <vt:lpstr>Fuel and Coolant Salts</vt:lpstr>
      <vt:lpstr>Fuel Salt Requirements</vt:lpstr>
      <vt:lpstr>Fuel Salt Classes</vt:lpstr>
      <vt:lpstr>Fluorides or Chlorides</vt:lpstr>
      <vt:lpstr>MSR Fuels</vt:lpstr>
      <vt:lpstr>Neutron Economy</vt:lpstr>
      <vt:lpstr>Fast Spectrum MSRs</vt:lpstr>
      <vt:lpstr>Solubility</vt:lpstr>
      <vt:lpstr>Low Viscosity</vt:lpstr>
      <vt:lpstr>Heat Capacity and Thermal Conductivity</vt:lpstr>
      <vt:lpstr>Heat Transfer</vt:lpstr>
      <vt:lpstr>Vapor Pressure (Volatility)</vt:lpstr>
      <vt:lpstr>Chemical Compatibility</vt:lpstr>
      <vt:lpstr>Role of Oxygen Impurities</vt:lpstr>
      <vt:lpstr>Role of Oxygen Impurities</vt:lpstr>
      <vt:lpstr>Control of Chemistry</vt:lpstr>
      <vt:lpstr>Maintaining Reducing Redox Conditions</vt:lpstr>
      <vt:lpstr>Changes During Fission</vt:lpstr>
      <vt:lpstr>Fission Products</vt:lpstr>
      <vt:lpstr>Fission Product Plating</vt:lpstr>
      <vt:lpstr>Cover Gas</vt:lpstr>
      <vt:lpstr>Tritium</vt:lpstr>
      <vt:lpstr>Radiolytic Stability</vt:lpstr>
      <vt:lpstr>Na(ha)-Pu(ha)3</vt:lpstr>
      <vt:lpstr>Na(ha)-U(ha)3</vt:lpstr>
      <vt:lpstr>Corrosion of Structural Materials</vt:lpstr>
      <vt:lpstr>Three principal corrosion processes</vt:lpstr>
      <vt:lpstr>Protective coatings?</vt:lpstr>
      <vt:lpstr>Dissolved Impurities</vt:lpstr>
      <vt:lpstr>Constituents of the Melt</vt:lpstr>
      <vt:lpstr>Tellerium</vt:lpstr>
      <vt:lpstr>Isotope Separation</vt:lpstr>
      <vt:lpstr>Summary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53</cp:revision>
  <dcterms:created xsi:type="dcterms:W3CDTF">2021-06-30T18:29:00Z</dcterms:created>
  <dcterms:modified xsi:type="dcterms:W3CDTF">2021-08-11T18:35:16Z</dcterms:modified>
</cp:coreProperties>
</file>